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Rokkitt Semi-Bold" charset="1" panose="00000700000000000000"/>
      <p:regular r:id="rId52"/>
    </p:embeddedFont>
    <p:embeddedFont>
      <p:font typeface="Rokkitt Bold" charset="1" panose="00000800000000000000"/>
      <p:regular r:id="rId53"/>
    </p:embeddedFont>
    <p:embeddedFont>
      <p:font typeface="Noto Sans" charset="1" panose="020B0502040504020204"/>
      <p:regular r:id="rId54"/>
    </p:embeddedFont>
    <p:embeddedFont>
      <p:font typeface="Rokkitt Medium" charset="1" panose="00000600000000000000"/>
      <p:regular r:id="rId55"/>
    </p:embeddedFont>
    <p:embeddedFont>
      <p:font typeface="Tomorrow" charset="1" panose="00000000000000000000"/>
      <p:regular r:id="rId56"/>
    </p:embeddedFont>
    <p:embeddedFont>
      <p:font typeface="Rokkitt" charset="1" panose="00000500000000000000"/>
      <p:regular r:id="rId57"/>
    </p:embeddedFont>
    <p:embeddedFont>
      <p:font typeface="Roboto Condensed Bold" charset="1" panose="02000000000000000000"/>
      <p:regular r:id="rId58"/>
    </p:embeddedFont>
    <p:embeddedFont>
      <p:font typeface="Source Sans Pro Bold" charset="1" panose="020B0703030403020204"/>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notesMasters/notesMaster1.xml" Type="http://schemas.openxmlformats.org/officeDocument/2006/relationships/notesMaster"/><Relationship Id="rId6" Target="slides/slide1.xml" Type="http://schemas.openxmlformats.org/officeDocument/2006/relationships/slide"/><Relationship Id="rId60" Target="theme/theme2.xml" Type="http://schemas.openxmlformats.org/officeDocument/2006/relationships/theme"/><Relationship Id="rId61" Target="notesSlides/notesSlide1.xml" Type="http://schemas.openxmlformats.org/officeDocument/2006/relationships/notesSlide"/><Relationship Id="rId62" Target="notesSlides/notesSlide2.xml" Type="http://schemas.openxmlformats.org/officeDocument/2006/relationships/notesSlide"/><Relationship Id="rId63" Target="notesSlides/notesSlide3.xml" Type="http://schemas.openxmlformats.org/officeDocument/2006/relationships/notesSlide"/><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B1 Dữ liệu này có thể bao gồm: Điểm tín dụng, thông tin cá nhân cơ bản và dữ liệu tài chính khác</a:t>
            </a:r>
          </a:p>
          <a:p>
            <a:r>
              <a:rPr lang="en-US"/>
              <a:t>Chọn lọc các thông tin cần thiết từ dữ liệu để thực hiện việc phân loại nhóm khách hàng tiềm năng bằng thuật toán K-means</a:t>
            </a:r>
          </a:p>
          <a:p>
            <a:r>
              <a:rPr lang="en-US"/>
              <a:t/>
            </a:r>
          </a:p>
          <a:p>
            <a:r>
              <a:rPr lang="en-US"/>
              <a:t>B2 Các bước thực hiện:</a:t>
            </a:r>
          </a:p>
          <a:p>
            <a:r>
              <a:rPr lang="en-US"/>
              <a:t>Làm sạch dữ liệu: Sửa hoặc xóa dữ liệu trùng lặp và những dữ liệu không liên quan có thể ảnh hưởng đến kết quả của thuật toán K-means.</a:t>
            </a:r>
          </a:p>
          <a:p>
            <a:r>
              <a:rPr lang="en-US"/>
              <a:t>Xử lý dữ liệu bị thiếu: Tùy theo hiểu biết về bộ dữ liệu và tỉ trọng của lượng dữ liệu bị thiếu so với tổng thể, có thể loại bỏ hoặc thay thế dữ liệu bị thiếu để đảm bảo độ chính xác của dữ liệu. Sử dụng các kỹ thuật như điền giá trị trung bình, median, hoặc sử dụng mô hình dự đoán.</a:t>
            </a:r>
          </a:p>
          <a:p>
            <a:r>
              <a:rPr lang="en-US"/>
              <a:t>Tiêu chuẩn hóa dữ liệu: Đảm bảo rằng các biến đầu vào cụ thể ở đây là điểm tín dụng có cùng phạm vi giá trị để thuật toán K-means hoạt động hiệu quả hơn. Sử dụng các kỹ thuật tiêu chuẩn hóa như Min-Max Scaling hoặc Standard Scaling.</a:t>
            </a:r>
          </a:p>
          <a:p>
            <a:r>
              <a:rPr lang="en-US"/>
              <a:t>Biến đổi dữ liệu: Thay đổi hình thức, cấu trúc hoặc giá trị của dữ liệu nhằm tổ chức dữ liệu một cách trực quan, hiệu quả hơn có thể dùng các phương pháp Chuẩn hóa Z-score, chuyển đổi logarit,... để làm cho  thuật toán K-means hoạt động tốt hơn.</a:t>
            </a:r>
          </a:p>
          <a:p>
            <a:r>
              <a:rPr lang="en-US"/>
              <a:t>Chuẩn bị dữ liệu cho phân cụm: Sử dụng các phương pháp mã hóa như mã hóa one-hot hoặc mã hóa số, và loại bỏ các biến không cần thiết trước khi áp dụng thuật toán K-means.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B3: Phân cụm với thuật toán K-means</a:t>
            </a:r>
          </a:p>
          <a:p>
            <a:r>
              <a:rPr lang="en-US"/>
              <a:t>Thuật toán phân cụm K-means được giới thiệu năm 1957 bởi Lloyd K-means và là phương pháp phổ biến nhất cho việc phân cụm, dựa trên việc phân vùng dữ liệu.</a:t>
            </a:r>
          </a:p>
          <a:p>
            <a:r>
              <a:rPr lang="en-US"/>
              <a:t>Biểu diễn dữ liệu D= {x1,x2,...xr} với xi là vector n chiều trong không gian Euclidean. K-means phân cụm D thành K cụm dữ liệu:</a:t>
            </a:r>
          </a:p>
          <a:p>
            <a:r>
              <a:rPr lang="en-US"/>
              <a:t>Mỗi cụm dữ liệu có một điểm trung tâm gọi là centroid.</a:t>
            </a:r>
          </a:p>
          <a:p>
            <a:r>
              <a:rPr lang="en-US"/>
              <a:t>K là một hằng số cho trước.</a:t>
            </a:r>
          </a:p>
          <a:p>
            <a:r>
              <a:rPr lang="en-US"/>
              <a:t>-  Xác định số lượng cụm tối ưu giúp phân chia dữ liệu một cách hiệu quả và phản ánh đầy đủ các nhóm khách hàng. </a:t>
            </a:r>
          </a:p>
          <a:p>
            <a:r>
              <a:rPr lang="en-US"/>
              <a:t>- Sử dụng chỉ số Silhouette: Đối với mỗi số lượng cụm, tính toán chỉ số Silhouette để đo độ tách biệt giữa các cụm. Chọn số lượng cụm tạo ra chỉ số Silhouette cao nhất.</a:t>
            </a:r>
          </a:p>
          <a:p>
            <a:r>
              <a:rPr lang="en-US"/>
              <a:t>-  Quá trình phân cụm khách hàng:</a:t>
            </a:r>
          </a:p>
          <a:p>
            <a:r>
              <a:rPr lang="en-US"/>
              <a:t>Bước 1: Khởi tạo các trung tâm ban đầu: Chọn ngẫu nhiên K điểm trong tập dữ liệu ban đầu làm các điểm trung tâm ban đầu. Đây là các điểm đại diện cho K nhóm dữ liệu</a:t>
            </a:r>
          </a:p>
          <a:p>
            <a:r>
              <a:rPr lang="en-US"/>
              <a:t>Bước 2: Gán mỗi khách hàng vào cụm gần nhất: Với mỗi điểm dữ liệu, tính khoảng cách Euclid từ điểm đó tới K điểm trung tâm và gán điểm dữ liệu vào nhóm có điểm trung tâm gần nhất. Kết quả là một phân loại ban đầu của dữ liệu thành các nhóm.</a:t>
            </a:r>
          </a:p>
          <a:p>
            <a:r>
              <a:rPr lang="en-US"/>
              <a:t>Bước 3: Cập nhật các trung tâm cụm: Tính toán lại vị trí của các trung tâm cụm bằng cách lấy trung bình của tất cả các điểm thuộc cùng một cụm. Cập nhật này được thực hiện sau mỗi lần phân loại.</a:t>
            </a:r>
          </a:p>
          <a:p>
            <a:r>
              <a:rPr lang="en-US"/>
              <a:t>Bước 4: Lặp lại bước 2 và 3: Tiếp tục lặp lại quá trình gán cụm và cập nhật trung tâm cho đến khi không có sự thay đổi đáng kể trong vị trí của các trung tâm cụm hoặc đạt đến số lần lặp tối đa được định trước.</a:t>
            </a:r>
          </a:p>
          <a:p>
            <a:r>
              <a:rPr lang="en-US"/>
              <a:t>Bước 5: Đầu ra: Kết quả của thuật toán là K điểm trung tâm cuối cùng và phân loại của từng điểm dữ liệu dựa trên vị trí của các điểm trung tâm. Các điểm trung tâm đại diện cho các nhóm trong dữ liệu.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khi áp dụng thuật toán K-means với số lượng cụm được lựa chọn có thể phân khách hàng thành các nhóm sau:</a:t>
            </a:r>
          </a:p>
          <a:p>
            <a:r>
              <a:rPr lang="en-US"/>
              <a:t>Khách hàng VIP: Thu nhập với điểm tín dụng cao. Chi tiêu nhiều nhất và thường xuyên, sẵn sàng thúc đẩy cho công ty.</a:t>
            </a:r>
          </a:p>
          <a:p>
            <a:r>
              <a:rPr lang="en-US"/>
              <a:t>Khách hàng tiềm năng: Điểm tín dụng cao nhưng tần suất mua hàng trung bình</a:t>
            </a:r>
          </a:p>
          <a:p>
            <a:r>
              <a:rPr lang="en-US"/>
              <a:t>Khách hàng kỳ vọng: Điểm tín dụng trung bình nhưng chi tiêu nhiều</a:t>
            </a:r>
          </a:p>
          <a:p>
            <a:r>
              <a:rPr lang="en-US"/>
              <a:t>Khách hàng rủi ro: Điểm tín dụng thấp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5.png" Type="http://schemas.openxmlformats.org/officeDocument/2006/relationships/image"/><Relationship Id="rId4" Target="../media/image66.sv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5.png" Type="http://schemas.openxmlformats.org/officeDocument/2006/relationships/image"/><Relationship Id="rId4" Target="../media/image6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5.png" Type="http://schemas.openxmlformats.org/officeDocument/2006/relationships/image"/><Relationship Id="rId4" Target="../media/image6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7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7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7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7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7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7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https://www.sciencedirect.com/science/article/pii/S2405918822000095" TargetMode="External" Type="http://schemas.openxmlformats.org/officeDocument/2006/relationships/hyperlink"/><Relationship Id="rId5" Target="https://www.mdpi.com/2071-1050/14/12/7243" TargetMode="External" Type="http://schemas.openxmlformats.org/officeDocument/2006/relationships/hyperlink"/><Relationship Id="rId6" Target="https://www.sciencedirect.com/science/article/abs/pii/S0957417404001782" TargetMode="External" Type="http://schemas.openxmlformats.org/officeDocument/2006/relationships/hyperlink"/><Relationship Id="rId7" Target="https://itnavi.com.vn/blog/neural-network-la-gi" TargetMode="External" Type="http://schemas.openxmlformats.org/officeDocument/2006/relationships/hyperlink"/><Relationship Id="rId8" Target="https://blog.vietnamlab.vn/untitled-11/" TargetMode="External" Type="http://schemas.openxmlformats.org/officeDocument/2006/relationships/hyperlink"/><Relationship Id="rId9" Target="https://solutionias.com/mang-no-ron-nhan-tao-khai-niem-cau-truc-ung-dung/" TargetMode="External" Type="http://schemas.openxmlformats.org/officeDocument/2006/relationships/hyperlink"/></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jpeg" Type="http://schemas.openxmlformats.org/officeDocument/2006/relationships/image"/><Relationship Id="rId3" Target="../media/image9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41.png" Type="http://schemas.openxmlformats.org/officeDocument/2006/relationships/image"/><Relationship Id="rId2" Target="../media/image13.png" Type="http://schemas.openxmlformats.org/officeDocument/2006/relationships/image"/><Relationship Id="rId20" Target="../media/image42.sv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7799" y="246205"/>
            <a:ext cx="650901" cy="650901"/>
          </a:xfrm>
          <a:custGeom>
            <a:avLst/>
            <a:gdLst/>
            <a:ahLst/>
            <a:cxnLst/>
            <a:rect r="r" b="b" t="t" l="l"/>
            <a:pathLst>
              <a:path h="650901" w="650901">
                <a:moveTo>
                  <a:pt x="0" y="0"/>
                </a:moveTo>
                <a:lnTo>
                  <a:pt x="650901" y="0"/>
                </a:lnTo>
                <a:lnTo>
                  <a:pt x="650901" y="650900"/>
                </a:lnTo>
                <a:lnTo>
                  <a:pt x="0" y="65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27394" y="7938816"/>
            <a:ext cx="3880634" cy="3334920"/>
            <a:chOff x="0" y="0"/>
            <a:chExt cx="812800" cy="698500"/>
          </a:xfrm>
        </p:grpSpPr>
        <p:sp>
          <p:nvSpPr>
            <p:cNvPr name="Freeform 4" id="4"/>
            <p:cNvSpPr/>
            <p:nvPr/>
          </p:nvSpPr>
          <p:spPr>
            <a:xfrm flipH="false" flipV="false" rot="0">
              <a:off x="4214" y="0"/>
              <a:ext cx="804372" cy="698500"/>
            </a:xfrm>
            <a:custGeom>
              <a:avLst/>
              <a:gdLst/>
              <a:ahLst/>
              <a:cxnLst/>
              <a:rect r="r" b="b" t="t" l="l"/>
              <a:pathLst>
                <a:path h="698500" w="804372">
                  <a:moveTo>
                    <a:pt x="797550" y="368218"/>
                  </a:moveTo>
                  <a:lnTo>
                    <a:pt x="616422" y="679532"/>
                  </a:lnTo>
                  <a:cubicBezTo>
                    <a:pt x="609589" y="691275"/>
                    <a:pt x="597028" y="698500"/>
                    <a:pt x="583441" y="698500"/>
                  </a:cubicBezTo>
                  <a:lnTo>
                    <a:pt x="220931" y="698500"/>
                  </a:lnTo>
                  <a:cubicBezTo>
                    <a:pt x="207344" y="698500"/>
                    <a:pt x="194783" y="691275"/>
                    <a:pt x="187950" y="679532"/>
                  </a:cubicBezTo>
                  <a:lnTo>
                    <a:pt x="6822" y="368218"/>
                  </a:lnTo>
                  <a:cubicBezTo>
                    <a:pt x="0" y="356493"/>
                    <a:pt x="0" y="342007"/>
                    <a:pt x="6822" y="330282"/>
                  </a:cubicBezTo>
                  <a:lnTo>
                    <a:pt x="187950" y="18968"/>
                  </a:lnTo>
                  <a:cubicBezTo>
                    <a:pt x="194783" y="7225"/>
                    <a:pt x="207344" y="0"/>
                    <a:pt x="220931" y="0"/>
                  </a:cubicBezTo>
                  <a:lnTo>
                    <a:pt x="583441" y="0"/>
                  </a:lnTo>
                  <a:cubicBezTo>
                    <a:pt x="597028" y="0"/>
                    <a:pt x="609589" y="7225"/>
                    <a:pt x="616422" y="18968"/>
                  </a:cubicBezTo>
                  <a:lnTo>
                    <a:pt x="797550" y="330282"/>
                  </a:lnTo>
                  <a:cubicBezTo>
                    <a:pt x="804372" y="342007"/>
                    <a:pt x="804372" y="356493"/>
                    <a:pt x="797550" y="368218"/>
                  </a:cubicBezTo>
                  <a:close/>
                </a:path>
              </a:pathLst>
            </a:custGeom>
            <a:solidFill>
              <a:srgbClr val="CADDFF"/>
            </a:solidFill>
          </p:spPr>
        </p:sp>
        <p:sp>
          <p:nvSpPr>
            <p:cNvPr name="TextBox 5" id="5"/>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TextBox 6" id="6"/>
          <p:cNvSpPr txBox="true"/>
          <p:nvPr/>
        </p:nvSpPr>
        <p:spPr>
          <a:xfrm rot="0">
            <a:off x="1028700" y="3895619"/>
            <a:ext cx="10201311" cy="3600155"/>
          </a:xfrm>
          <a:prstGeom prst="rect">
            <a:avLst/>
          </a:prstGeom>
        </p:spPr>
        <p:txBody>
          <a:bodyPr anchor="t" rtlCol="false" tIns="0" lIns="0" bIns="0" rIns="0">
            <a:spAutoFit/>
          </a:bodyPr>
          <a:lstStyle/>
          <a:p>
            <a:pPr algn="ctr">
              <a:lnSpc>
                <a:spcPts val="4773"/>
              </a:lnSpc>
            </a:pPr>
            <a:r>
              <a:rPr lang="en-US" sz="3788">
                <a:solidFill>
                  <a:srgbClr val="000B5D"/>
                </a:solidFill>
                <a:latin typeface="Rokkitt Semi-Bold"/>
              </a:rPr>
              <a:t>MÔ HÌNH CHẤM ĐIỂM TÍN DỤNG ĐỂ TÌM KIẾM KHÁCH HÀNG TIỀM NĂNG KẾT HỢP SỬ DỤNG MẠNG THẦN KINH NHÂN TẠO, CÁC ĐƯỜNG HỒI QUY THÍCH ỨNG ĐA BIẾN VÀ PHÂN CỤM K-MEANS</a:t>
            </a:r>
          </a:p>
          <a:p>
            <a:pPr algn="ctr">
              <a:lnSpc>
                <a:spcPts val="4773"/>
              </a:lnSpc>
            </a:pPr>
          </a:p>
        </p:txBody>
      </p:sp>
      <p:sp>
        <p:nvSpPr>
          <p:cNvPr name="AutoShape 7" id="7"/>
          <p:cNvSpPr/>
          <p:nvPr/>
        </p:nvSpPr>
        <p:spPr>
          <a:xfrm rot="-5400000">
            <a:off x="-1672563" y="6817397"/>
            <a:ext cx="4576012" cy="0"/>
          </a:xfrm>
          <a:prstGeom prst="line">
            <a:avLst/>
          </a:prstGeom>
          <a:ln cap="rnd" w="95250">
            <a:solidFill>
              <a:srgbClr val="CADDFF"/>
            </a:solidFill>
            <a:prstDash val="solid"/>
            <a:headEnd type="none" len="sm" w="sm"/>
            <a:tailEnd type="none" len="sm" w="sm"/>
          </a:ln>
        </p:spPr>
      </p:sp>
      <p:sp>
        <p:nvSpPr>
          <p:cNvPr name="AutoShape 8" id="8"/>
          <p:cNvSpPr/>
          <p:nvPr/>
        </p:nvSpPr>
        <p:spPr>
          <a:xfrm rot="-5400000">
            <a:off x="-1672563" y="3374353"/>
            <a:ext cx="4576012" cy="0"/>
          </a:xfrm>
          <a:prstGeom prst="line">
            <a:avLst/>
          </a:prstGeom>
          <a:ln cap="rnd" w="95250">
            <a:solidFill>
              <a:srgbClr val="000B5D"/>
            </a:solidFill>
            <a:prstDash val="solid"/>
            <a:headEnd type="none" len="sm" w="sm"/>
            <a:tailEnd type="none" len="sm" w="sm"/>
          </a:ln>
        </p:spPr>
      </p:sp>
      <p:grpSp>
        <p:nvGrpSpPr>
          <p:cNvPr name="Group 9" id="9"/>
          <p:cNvGrpSpPr/>
          <p:nvPr/>
        </p:nvGrpSpPr>
        <p:grpSpPr>
          <a:xfrm rot="0">
            <a:off x="14308029" y="370665"/>
            <a:ext cx="5944395" cy="2533943"/>
            <a:chOff x="0" y="0"/>
            <a:chExt cx="1638616" cy="698500"/>
          </a:xfrm>
        </p:grpSpPr>
        <p:sp>
          <p:nvSpPr>
            <p:cNvPr name="Freeform 10" id="10"/>
            <p:cNvSpPr/>
            <p:nvPr/>
          </p:nvSpPr>
          <p:spPr>
            <a:xfrm flipH="false" flipV="false" rot="0">
              <a:off x="2751" y="0"/>
              <a:ext cx="1633114" cy="698500"/>
            </a:xfrm>
            <a:custGeom>
              <a:avLst/>
              <a:gdLst/>
              <a:ahLst/>
              <a:cxnLst/>
              <a:rect r="r" b="b" t="t" l="l"/>
              <a:pathLst>
                <a:path h="698500" w="1633114">
                  <a:moveTo>
                    <a:pt x="1628660" y="361633"/>
                  </a:moveTo>
                  <a:lnTo>
                    <a:pt x="1439870" y="686117"/>
                  </a:lnTo>
                  <a:cubicBezTo>
                    <a:pt x="1435409" y="693784"/>
                    <a:pt x="1427208" y="698500"/>
                    <a:pt x="1418339" y="698500"/>
                  </a:cubicBezTo>
                  <a:lnTo>
                    <a:pt x="214775" y="698500"/>
                  </a:lnTo>
                  <a:cubicBezTo>
                    <a:pt x="205906" y="698500"/>
                    <a:pt x="197705" y="693784"/>
                    <a:pt x="193244" y="686117"/>
                  </a:cubicBezTo>
                  <a:lnTo>
                    <a:pt x="4454" y="361633"/>
                  </a:lnTo>
                  <a:cubicBezTo>
                    <a:pt x="0" y="353978"/>
                    <a:pt x="0" y="344522"/>
                    <a:pt x="4454" y="336867"/>
                  </a:cubicBezTo>
                  <a:lnTo>
                    <a:pt x="193244" y="12383"/>
                  </a:lnTo>
                  <a:cubicBezTo>
                    <a:pt x="197705" y="4716"/>
                    <a:pt x="205906" y="0"/>
                    <a:pt x="214775" y="0"/>
                  </a:cubicBezTo>
                  <a:lnTo>
                    <a:pt x="1418339" y="0"/>
                  </a:lnTo>
                  <a:cubicBezTo>
                    <a:pt x="1427208" y="0"/>
                    <a:pt x="1435409" y="4716"/>
                    <a:pt x="1439870" y="12383"/>
                  </a:cubicBezTo>
                  <a:lnTo>
                    <a:pt x="1628660" y="336867"/>
                  </a:lnTo>
                  <a:cubicBezTo>
                    <a:pt x="1633114" y="344522"/>
                    <a:pt x="1633114" y="353978"/>
                    <a:pt x="1628660" y="361633"/>
                  </a:cubicBezTo>
                  <a:close/>
                </a:path>
              </a:pathLst>
            </a:custGeom>
            <a:solidFill>
              <a:srgbClr val="CADDFF"/>
            </a:solidFill>
          </p:spPr>
        </p:sp>
        <p:sp>
          <p:nvSpPr>
            <p:cNvPr name="TextBox 11" id="11"/>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12" id="12"/>
          <p:cNvGrpSpPr/>
          <p:nvPr/>
        </p:nvGrpSpPr>
        <p:grpSpPr>
          <a:xfrm rot="0">
            <a:off x="11192637" y="962746"/>
            <a:ext cx="10689850" cy="9186590"/>
            <a:chOff x="0" y="0"/>
            <a:chExt cx="812800" cy="698500"/>
          </a:xfrm>
        </p:grpSpPr>
        <p:sp>
          <p:nvSpPr>
            <p:cNvPr name="Freeform 13" id="13"/>
            <p:cNvSpPr/>
            <p:nvPr/>
          </p:nvSpPr>
          <p:spPr>
            <a:xfrm flipH="false" flipV="false" rot="0">
              <a:off x="1530" y="0"/>
              <a:ext cx="809740" cy="698500"/>
            </a:xfrm>
            <a:custGeom>
              <a:avLst/>
              <a:gdLst/>
              <a:ahLst/>
              <a:cxnLst/>
              <a:rect r="r" b="b" t="t" l="l"/>
              <a:pathLst>
                <a:path h="698500" w="809740">
                  <a:moveTo>
                    <a:pt x="807264" y="356136"/>
                  </a:moveTo>
                  <a:lnTo>
                    <a:pt x="612076" y="691614"/>
                  </a:lnTo>
                  <a:cubicBezTo>
                    <a:pt x="609596" y="695877"/>
                    <a:pt x="605036" y="698500"/>
                    <a:pt x="600103" y="698500"/>
                  </a:cubicBezTo>
                  <a:lnTo>
                    <a:pt x="209637" y="698500"/>
                  </a:lnTo>
                  <a:cubicBezTo>
                    <a:pt x="204704" y="698500"/>
                    <a:pt x="200144" y="695877"/>
                    <a:pt x="197664" y="691614"/>
                  </a:cubicBezTo>
                  <a:lnTo>
                    <a:pt x="2476" y="356136"/>
                  </a:lnTo>
                  <a:cubicBezTo>
                    <a:pt x="0" y="351879"/>
                    <a:pt x="0" y="346621"/>
                    <a:pt x="2476" y="342364"/>
                  </a:cubicBezTo>
                  <a:lnTo>
                    <a:pt x="197664" y="6886"/>
                  </a:lnTo>
                  <a:cubicBezTo>
                    <a:pt x="200144" y="2623"/>
                    <a:pt x="204704" y="0"/>
                    <a:pt x="209637" y="0"/>
                  </a:cubicBezTo>
                  <a:lnTo>
                    <a:pt x="600103" y="0"/>
                  </a:lnTo>
                  <a:cubicBezTo>
                    <a:pt x="605036" y="0"/>
                    <a:pt x="609596" y="2623"/>
                    <a:pt x="612076" y="6886"/>
                  </a:cubicBezTo>
                  <a:lnTo>
                    <a:pt x="807264" y="342364"/>
                  </a:lnTo>
                  <a:cubicBezTo>
                    <a:pt x="809740" y="346621"/>
                    <a:pt x="809740" y="351879"/>
                    <a:pt x="807264" y="356136"/>
                  </a:cubicBezTo>
                  <a:close/>
                </a:path>
              </a:pathLst>
            </a:custGeom>
            <a:solidFill>
              <a:srgbClr val="000B5D"/>
            </a:solidFill>
          </p:spPr>
        </p:sp>
        <p:sp>
          <p:nvSpPr>
            <p:cNvPr name="TextBox 14" id="14"/>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grpSp>
        <p:nvGrpSpPr>
          <p:cNvPr name="Group 15" id="15"/>
          <p:cNvGrpSpPr/>
          <p:nvPr/>
        </p:nvGrpSpPr>
        <p:grpSpPr>
          <a:xfrm rot="0">
            <a:off x="11851653" y="855141"/>
            <a:ext cx="10857146" cy="9401799"/>
            <a:chOff x="0" y="0"/>
            <a:chExt cx="4282440" cy="3708400"/>
          </a:xfrm>
        </p:grpSpPr>
        <p:sp>
          <p:nvSpPr>
            <p:cNvPr name="Freeform 16" id="1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49932" t="-2991" r="0" b="-2991"/>
              </a:stretch>
            </a:blipFill>
          </p:spPr>
        </p:sp>
      </p:grpSp>
      <p:grpSp>
        <p:nvGrpSpPr>
          <p:cNvPr name="Group 17" id="17"/>
          <p:cNvGrpSpPr/>
          <p:nvPr/>
        </p:nvGrpSpPr>
        <p:grpSpPr>
          <a:xfrm rot="0">
            <a:off x="12277816" y="8739793"/>
            <a:ext cx="2948589" cy="2533943"/>
            <a:chOff x="0" y="0"/>
            <a:chExt cx="812800" cy="698500"/>
          </a:xfrm>
        </p:grpSpPr>
        <p:sp>
          <p:nvSpPr>
            <p:cNvPr name="Freeform 18" id="18"/>
            <p:cNvSpPr/>
            <p:nvPr/>
          </p:nvSpPr>
          <p:spPr>
            <a:xfrm flipH="false" flipV="false" rot="0">
              <a:off x="5546" y="0"/>
              <a:ext cx="801708" cy="698500"/>
            </a:xfrm>
            <a:custGeom>
              <a:avLst/>
              <a:gdLst/>
              <a:ahLst/>
              <a:cxnLst/>
              <a:rect r="r" b="b" t="t" l="l"/>
              <a:pathLst>
                <a:path h="698500" w="801708">
                  <a:moveTo>
                    <a:pt x="792729" y="374214"/>
                  </a:moveTo>
                  <a:lnTo>
                    <a:pt x="618579" y="673536"/>
                  </a:lnTo>
                  <a:cubicBezTo>
                    <a:pt x="609586" y="688992"/>
                    <a:pt x="593053" y="698500"/>
                    <a:pt x="575172" y="698500"/>
                  </a:cubicBezTo>
                  <a:lnTo>
                    <a:pt x="226536" y="698500"/>
                  </a:lnTo>
                  <a:cubicBezTo>
                    <a:pt x="208655" y="698500"/>
                    <a:pt x="192122" y="688992"/>
                    <a:pt x="183129" y="673536"/>
                  </a:cubicBezTo>
                  <a:lnTo>
                    <a:pt x="8979" y="374214"/>
                  </a:lnTo>
                  <a:cubicBezTo>
                    <a:pt x="0" y="358782"/>
                    <a:pt x="0" y="339718"/>
                    <a:pt x="8979" y="324286"/>
                  </a:cubicBezTo>
                  <a:lnTo>
                    <a:pt x="183129" y="24964"/>
                  </a:lnTo>
                  <a:cubicBezTo>
                    <a:pt x="192122" y="9508"/>
                    <a:pt x="208655" y="0"/>
                    <a:pt x="226536" y="0"/>
                  </a:cubicBezTo>
                  <a:lnTo>
                    <a:pt x="575172" y="0"/>
                  </a:lnTo>
                  <a:cubicBezTo>
                    <a:pt x="593053" y="0"/>
                    <a:pt x="609586" y="9508"/>
                    <a:pt x="618579" y="24964"/>
                  </a:cubicBezTo>
                  <a:lnTo>
                    <a:pt x="792729" y="324286"/>
                  </a:lnTo>
                  <a:cubicBezTo>
                    <a:pt x="801708" y="339718"/>
                    <a:pt x="801708" y="358782"/>
                    <a:pt x="792729" y="374214"/>
                  </a:cubicBezTo>
                  <a:close/>
                </a:path>
              </a:pathLst>
            </a:custGeom>
            <a:solidFill>
              <a:srgbClr val="000B5D"/>
            </a:solidFill>
          </p:spPr>
        </p:sp>
        <p:sp>
          <p:nvSpPr>
            <p:cNvPr name="TextBox 19" id="19"/>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5400000">
            <a:off x="5150328" y="5739612"/>
            <a:ext cx="789807" cy="5210555"/>
            <a:chOff x="0" y="0"/>
            <a:chExt cx="698500" cy="4608179"/>
          </a:xfrm>
        </p:grpSpPr>
        <p:sp>
          <p:nvSpPr>
            <p:cNvPr name="Freeform 21" id="21"/>
            <p:cNvSpPr/>
            <p:nvPr/>
          </p:nvSpPr>
          <p:spPr>
            <a:xfrm flipH="false" flipV="false" rot="0">
              <a:off x="0" y="17793"/>
              <a:ext cx="698500" cy="4572592"/>
            </a:xfrm>
            <a:custGeom>
              <a:avLst/>
              <a:gdLst/>
              <a:ahLst/>
              <a:cxnLst/>
              <a:rect r="r" b="b" t="t" l="l"/>
              <a:pathLst>
                <a:path h="4572592" w="698500">
                  <a:moveTo>
                    <a:pt x="429342" y="28806"/>
                  </a:moveTo>
                  <a:lnTo>
                    <a:pt x="618408" y="138808"/>
                  </a:lnTo>
                  <a:cubicBezTo>
                    <a:pt x="667994" y="167658"/>
                    <a:pt x="698500" y="220700"/>
                    <a:pt x="698500" y="278069"/>
                  </a:cubicBezTo>
                  <a:lnTo>
                    <a:pt x="698500" y="4294524"/>
                  </a:lnTo>
                  <a:cubicBezTo>
                    <a:pt x="698500" y="4351893"/>
                    <a:pt x="667994" y="4404934"/>
                    <a:pt x="618408" y="4433785"/>
                  </a:cubicBezTo>
                  <a:lnTo>
                    <a:pt x="429342" y="4543787"/>
                  </a:lnTo>
                  <a:cubicBezTo>
                    <a:pt x="379833" y="4572592"/>
                    <a:pt x="318667" y="4572592"/>
                    <a:pt x="269158" y="4543787"/>
                  </a:cubicBezTo>
                  <a:lnTo>
                    <a:pt x="80092" y="4433785"/>
                  </a:lnTo>
                  <a:cubicBezTo>
                    <a:pt x="30505" y="4404934"/>
                    <a:pt x="0" y="4351893"/>
                    <a:pt x="0" y="4294524"/>
                  </a:cubicBezTo>
                  <a:lnTo>
                    <a:pt x="0" y="278069"/>
                  </a:lnTo>
                  <a:cubicBezTo>
                    <a:pt x="0" y="220700"/>
                    <a:pt x="30505" y="167658"/>
                    <a:pt x="80092" y="138808"/>
                  </a:cubicBezTo>
                  <a:lnTo>
                    <a:pt x="269158" y="28806"/>
                  </a:lnTo>
                  <a:cubicBezTo>
                    <a:pt x="318667" y="0"/>
                    <a:pt x="379833" y="0"/>
                    <a:pt x="429342" y="28806"/>
                  </a:cubicBezTo>
                  <a:close/>
                </a:path>
              </a:pathLst>
            </a:custGeom>
            <a:solidFill>
              <a:srgbClr val="000B5D"/>
            </a:solidFill>
          </p:spPr>
        </p:sp>
        <p:sp>
          <p:nvSpPr>
            <p:cNvPr name="TextBox 22" id="22"/>
            <p:cNvSpPr txBox="true"/>
            <p:nvPr/>
          </p:nvSpPr>
          <p:spPr>
            <a:xfrm>
              <a:off x="0" y="177800"/>
              <a:ext cx="698500" cy="4290679"/>
            </a:xfrm>
            <a:prstGeom prst="rect">
              <a:avLst/>
            </a:prstGeom>
          </p:spPr>
          <p:txBody>
            <a:bodyPr anchor="ctr" rtlCol="false" tIns="50800" lIns="50800" bIns="50800" rIns="50800"/>
            <a:lstStyle/>
            <a:p>
              <a:pPr algn="ctr">
                <a:lnSpc>
                  <a:spcPts val="2376"/>
                </a:lnSpc>
              </a:pPr>
            </a:p>
          </p:txBody>
        </p:sp>
      </p:grpSp>
      <p:sp>
        <p:nvSpPr>
          <p:cNvPr name="TextBox 23" id="23"/>
          <p:cNvSpPr txBox="true"/>
          <p:nvPr/>
        </p:nvSpPr>
        <p:spPr>
          <a:xfrm rot="0">
            <a:off x="1028700" y="1342290"/>
            <a:ext cx="11534018" cy="1562319"/>
          </a:xfrm>
          <a:prstGeom prst="rect">
            <a:avLst/>
          </a:prstGeom>
        </p:spPr>
        <p:txBody>
          <a:bodyPr anchor="t" rtlCol="false" tIns="0" lIns="0" bIns="0" rIns="0">
            <a:spAutoFit/>
          </a:bodyPr>
          <a:lstStyle/>
          <a:p>
            <a:pPr algn="ctr">
              <a:lnSpc>
                <a:spcPts val="6287"/>
              </a:lnSpc>
            </a:pPr>
            <a:r>
              <a:rPr lang="en-US" sz="4491">
                <a:solidFill>
                  <a:srgbClr val="000B5D"/>
                </a:solidFill>
                <a:latin typeface="Rokkitt Bold"/>
              </a:rPr>
              <a:t>BÁO CÁO THỰC HÀNH </a:t>
            </a:r>
          </a:p>
          <a:p>
            <a:pPr algn="ctr">
              <a:lnSpc>
                <a:spcPts val="6287"/>
              </a:lnSpc>
            </a:pPr>
            <a:r>
              <a:rPr lang="en-US" sz="4491">
                <a:solidFill>
                  <a:srgbClr val="000B5D"/>
                </a:solidFill>
                <a:latin typeface="Rokkitt Bold"/>
              </a:rPr>
              <a:t>CƠ SỞ HẠ TẦNG CÔNG NGHỆ THÔNG TIN</a:t>
            </a:r>
          </a:p>
        </p:txBody>
      </p:sp>
      <p:sp>
        <p:nvSpPr>
          <p:cNvPr name="TextBox 24" id="24"/>
          <p:cNvSpPr txBox="true"/>
          <p:nvPr/>
        </p:nvSpPr>
        <p:spPr>
          <a:xfrm rot="0">
            <a:off x="1212630" y="437340"/>
            <a:ext cx="3548252" cy="459765"/>
          </a:xfrm>
          <a:prstGeom prst="rect">
            <a:avLst/>
          </a:prstGeom>
        </p:spPr>
        <p:txBody>
          <a:bodyPr anchor="t" rtlCol="false" tIns="0" lIns="0" bIns="0" rIns="0">
            <a:spAutoFit/>
          </a:bodyPr>
          <a:lstStyle/>
          <a:p>
            <a:pPr algn="l">
              <a:lnSpc>
                <a:spcPts val="3475"/>
              </a:lnSpc>
            </a:pPr>
            <a:r>
              <a:rPr lang="en-US" sz="3475">
                <a:solidFill>
                  <a:srgbClr val="000B5D"/>
                </a:solidFill>
                <a:latin typeface="Rokkitt Bold"/>
              </a:rPr>
              <a:t>IE101.O21.CNVN</a:t>
            </a:r>
          </a:p>
        </p:txBody>
      </p:sp>
      <p:sp>
        <p:nvSpPr>
          <p:cNvPr name="TextBox 25" id="25"/>
          <p:cNvSpPr txBox="true"/>
          <p:nvPr/>
        </p:nvSpPr>
        <p:spPr>
          <a:xfrm rot="0">
            <a:off x="3452093" y="8146791"/>
            <a:ext cx="4186276" cy="365082"/>
          </a:xfrm>
          <a:prstGeom prst="rect">
            <a:avLst/>
          </a:prstGeom>
        </p:spPr>
        <p:txBody>
          <a:bodyPr anchor="t" rtlCol="false" tIns="0" lIns="0" bIns="0" rIns="0">
            <a:spAutoFit/>
          </a:bodyPr>
          <a:lstStyle/>
          <a:p>
            <a:pPr algn="l">
              <a:lnSpc>
                <a:spcPts val="2977"/>
              </a:lnSpc>
            </a:pPr>
            <a:r>
              <a:rPr lang="en-US" sz="2126">
                <a:solidFill>
                  <a:srgbClr val="FFFFFF"/>
                </a:solidFill>
                <a:latin typeface="Rokkitt Bold"/>
              </a:rPr>
              <a:t>GVHD: ThS Nguyễn Thị Anh Thư</a:t>
            </a:r>
          </a:p>
        </p:txBody>
      </p:sp>
      <p:sp>
        <p:nvSpPr>
          <p:cNvPr name="TextBox 26" id="26"/>
          <p:cNvSpPr txBox="true"/>
          <p:nvPr/>
        </p:nvSpPr>
        <p:spPr>
          <a:xfrm rot="0">
            <a:off x="18070116" y="9772650"/>
            <a:ext cx="2178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3614769" y="838948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6887969" y="-8688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8645" y="-2048917"/>
            <a:ext cx="5520044" cy="3795030"/>
          </a:xfrm>
          <a:custGeom>
            <a:avLst/>
            <a:gdLst/>
            <a:ahLst/>
            <a:cxnLst/>
            <a:rect r="r" b="b" t="t" l="l"/>
            <a:pathLst>
              <a:path h="3795030" w="5520044">
                <a:moveTo>
                  <a:pt x="0" y="0"/>
                </a:moveTo>
                <a:lnTo>
                  <a:pt x="5520045" y="0"/>
                </a:lnTo>
                <a:lnTo>
                  <a:pt x="5520045"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277734" y="8389485"/>
            <a:ext cx="5520044" cy="3795030"/>
          </a:xfrm>
          <a:custGeom>
            <a:avLst/>
            <a:gdLst/>
            <a:ahLst/>
            <a:cxnLst/>
            <a:rect r="r" b="b" t="t" l="l"/>
            <a:pathLst>
              <a:path h="3795030" w="5520044">
                <a:moveTo>
                  <a:pt x="0" y="0"/>
                </a:moveTo>
                <a:lnTo>
                  <a:pt x="5520045" y="0"/>
                </a:lnTo>
                <a:lnTo>
                  <a:pt x="5520045"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41963" y="574743"/>
            <a:ext cx="7912763" cy="812663"/>
          </a:xfrm>
          <a:prstGeom prst="rect">
            <a:avLst/>
          </a:prstGeom>
        </p:spPr>
        <p:txBody>
          <a:bodyPr anchor="t" rtlCol="false" tIns="0" lIns="0" bIns="0" rIns="0">
            <a:spAutoFit/>
          </a:bodyPr>
          <a:lstStyle/>
          <a:p>
            <a:pPr algn="l">
              <a:lnSpc>
                <a:spcPts val="6657"/>
              </a:lnSpc>
            </a:pPr>
            <a:r>
              <a:rPr lang="en-US" sz="4755">
                <a:solidFill>
                  <a:srgbClr val="000B5D"/>
                </a:solidFill>
                <a:latin typeface="Rokkitt Semi-Bold"/>
              </a:rPr>
              <a:t>B1.1.2 Tính cấp thiết của đề tài</a:t>
            </a:r>
          </a:p>
        </p:txBody>
      </p:sp>
      <p:sp>
        <p:nvSpPr>
          <p:cNvPr name="TextBox 7" id="7"/>
          <p:cNvSpPr txBox="true"/>
          <p:nvPr/>
        </p:nvSpPr>
        <p:spPr>
          <a:xfrm rot="0">
            <a:off x="466350" y="1565138"/>
            <a:ext cx="17355300" cy="7430229"/>
          </a:xfrm>
          <a:prstGeom prst="rect">
            <a:avLst/>
          </a:prstGeom>
        </p:spPr>
        <p:txBody>
          <a:bodyPr anchor="t" rtlCol="false" tIns="0" lIns="0" bIns="0" rIns="0">
            <a:spAutoFit/>
          </a:bodyPr>
          <a:lstStyle/>
          <a:p>
            <a:pPr algn="just" marL="855338" indent="-427669" lvl="1">
              <a:lnSpc>
                <a:spcPts val="5348"/>
              </a:lnSpc>
              <a:buFont typeface="Arial"/>
              <a:buChar char="•"/>
            </a:pPr>
            <a:r>
              <a:rPr lang="en-US" sz="3961">
                <a:solidFill>
                  <a:srgbClr val="000B5D"/>
                </a:solidFill>
                <a:latin typeface="Rokkitt"/>
              </a:rPr>
              <a:t>Bối cảnh cạnh tranh gay gắt và sự thay đổi nhanh chóng của thị trường</a:t>
            </a:r>
          </a:p>
          <a:p>
            <a:pPr algn="just">
              <a:lnSpc>
                <a:spcPts val="5348"/>
              </a:lnSpc>
            </a:pPr>
            <a:r>
              <a:rPr lang="en-US" sz="3961">
                <a:solidFill>
                  <a:srgbClr val="000B5D"/>
                </a:solidFill>
                <a:latin typeface="Rokkitt"/>
              </a:rPr>
              <a:t>    =&gt; Cần hiểu rõ và đáp ứng nhu cầu của khách hàng là yếu tố quyết định thành công</a:t>
            </a:r>
          </a:p>
          <a:p>
            <a:pPr algn="just" marL="855338" indent="-427669" lvl="1">
              <a:lnSpc>
                <a:spcPts val="5348"/>
              </a:lnSpc>
              <a:buFont typeface="Arial"/>
              <a:buChar char="•"/>
            </a:pPr>
            <a:r>
              <a:rPr lang="en-US" sz="3961">
                <a:solidFill>
                  <a:srgbClr val="000B5D"/>
                </a:solidFill>
                <a:latin typeface="Rokkitt"/>
              </a:rPr>
              <a:t>Giải pháp giúp doanh nghiệp xác định và đánh giá rõ ràng khả năng thanh toán của từng khách hàng, giúp quản lý rủi ro tốt hơn</a:t>
            </a:r>
          </a:p>
          <a:p>
            <a:pPr algn="just" marL="855338" indent="-427669" lvl="1">
              <a:lnSpc>
                <a:spcPts val="5348"/>
              </a:lnSpc>
              <a:buFont typeface="Arial"/>
              <a:buChar char="•"/>
            </a:pPr>
            <a:r>
              <a:rPr lang="en-US" sz="3961">
                <a:solidFill>
                  <a:srgbClr val="000B5D"/>
                </a:solidFill>
                <a:latin typeface="Rokkitt"/>
              </a:rPr>
              <a:t>Công ty vẫn chưa áp dụng các công nghệ dữ liệu lớn tiên tiến trong việc chấm điểm tín dụng để tìm kiếm khách hàng tiềm năng.</a:t>
            </a:r>
          </a:p>
          <a:p>
            <a:pPr algn="just">
              <a:lnSpc>
                <a:spcPts val="5348"/>
              </a:lnSpc>
            </a:pPr>
            <a:r>
              <a:rPr lang="en-US" sz="3961">
                <a:solidFill>
                  <a:srgbClr val="000B5D"/>
                </a:solidFill>
                <a:latin typeface="Rokkitt"/>
              </a:rPr>
              <a:t>     =&gt;Việc xác định và đánh giá khách hàng tiềm năng trở nên khó khăn hơn, gây ra những thách thức trong quản lý và kiểm soát</a:t>
            </a:r>
          </a:p>
          <a:p>
            <a:pPr algn="just" marL="855338" indent="-427669" lvl="1">
              <a:lnSpc>
                <a:spcPts val="5348"/>
              </a:lnSpc>
              <a:buFont typeface="Arial"/>
              <a:buChar char="•"/>
            </a:pPr>
            <a:r>
              <a:rPr lang="en-US" sz="3961">
                <a:solidFill>
                  <a:srgbClr val="000B5D"/>
                </a:solidFill>
                <a:latin typeface="Rokkitt"/>
              </a:rPr>
              <a:t>Thiếu minh bạch và chính xác trong thông tin tín dụng có thể dẫn đến sự mất niềm tin của khách hàng và ảnh hưởng đến hình ảnh của công ty.</a:t>
            </a:r>
          </a:p>
        </p:txBody>
      </p:sp>
      <p:sp>
        <p:nvSpPr>
          <p:cNvPr name="TextBox 8" id="8"/>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3614769" y="838948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6887969" y="-8688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8645" y="-2048917"/>
            <a:ext cx="5520044" cy="3795030"/>
          </a:xfrm>
          <a:custGeom>
            <a:avLst/>
            <a:gdLst/>
            <a:ahLst/>
            <a:cxnLst/>
            <a:rect r="r" b="b" t="t" l="l"/>
            <a:pathLst>
              <a:path h="3795030" w="5520044">
                <a:moveTo>
                  <a:pt x="0" y="0"/>
                </a:moveTo>
                <a:lnTo>
                  <a:pt x="5520045" y="0"/>
                </a:lnTo>
                <a:lnTo>
                  <a:pt x="5520045"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277734" y="8389485"/>
            <a:ext cx="5520044" cy="3795030"/>
          </a:xfrm>
          <a:custGeom>
            <a:avLst/>
            <a:gdLst/>
            <a:ahLst/>
            <a:cxnLst/>
            <a:rect r="r" b="b" t="t" l="l"/>
            <a:pathLst>
              <a:path h="3795030" w="5520044">
                <a:moveTo>
                  <a:pt x="0" y="0"/>
                </a:moveTo>
                <a:lnTo>
                  <a:pt x="5520045" y="0"/>
                </a:lnTo>
                <a:lnTo>
                  <a:pt x="5520045"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41963" y="574743"/>
            <a:ext cx="7912763" cy="812663"/>
          </a:xfrm>
          <a:prstGeom prst="rect">
            <a:avLst/>
          </a:prstGeom>
        </p:spPr>
        <p:txBody>
          <a:bodyPr anchor="t" rtlCol="false" tIns="0" lIns="0" bIns="0" rIns="0">
            <a:spAutoFit/>
          </a:bodyPr>
          <a:lstStyle/>
          <a:p>
            <a:pPr algn="l">
              <a:lnSpc>
                <a:spcPts val="6657"/>
              </a:lnSpc>
            </a:pPr>
            <a:r>
              <a:rPr lang="en-US" sz="4755">
                <a:solidFill>
                  <a:srgbClr val="000B5D"/>
                </a:solidFill>
                <a:latin typeface="Rokkitt Semi-Bold"/>
              </a:rPr>
              <a:t>B1.1.3 Tính mới của đề tài</a:t>
            </a:r>
          </a:p>
        </p:txBody>
      </p:sp>
      <p:sp>
        <p:nvSpPr>
          <p:cNvPr name="TextBox 7" id="7"/>
          <p:cNvSpPr txBox="true"/>
          <p:nvPr/>
        </p:nvSpPr>
        <p:spPr>
          <a:xfrm rot="0">
            <a:off x="677076" y="1912300"/>
            <a:ext cx="16582224" cy="6899609"/>
          </a:xfrm>
          <a:prstGeom prst="rect">
            <a:avLst/>
          </a:prstGeom>
        </p:spPr>
        <p:txBody>
          <a:bodyPr anchor="t" rtlCol="false" tIns="0" lIns="0" bIns="0" rIns="0">
            <a:spAutoFit/>
          </a:bodyPr>
          <a:lstStyle/>
          <a:p>
            <a:pPr algn="just" marL="963285" indent="-481643" lvl="1">
              <a:lnSpc>
                <a:spcPts val="6826"/>
              </a:lnSpc>
              <a:buFont typeface="Arial"/>
              <a:buChar char="•"/>
            </a:pPr>
            <a:r>
              <a:rPr lang="en-US" sz="4461">
                <a:solidFill>
                  <a:srgbClr val="000B5D"/>
                </a:solidFill>
                <a:latin typeface="Rokkitt"/>
              </a:rPr>
              <a:t>Tạo ra một mô hình chấm điểm tín dụng mạnh mẽ và linh hoạt: Sử dụng sức mạnh của mạng nơ-ron nhân tạo (ANNs) và đường hồi quy thích ứng đa biến (MARS) để xây dựng mô hình chấm điểm tín dụng. </a:t>
            </a:r>
          </a:p>
          <a:p>
            <a:pPr algn="just" marL="963285" indent="-481643" lvl="1">
              <a:lnSpc>
                <a:spcPts val="6826"/>
              </a:lnSpc>
              <a:buFont typeface="Arial"/>
              <a:buChar char="•"/>
            </a:pPr>
            <a:r>
              <a:rPr lang="en-US" sz="4461">
                <a:solidFill>
                  <a:srgbClr val="000B5D"/>
                </a:solidFill>
                <a:latin typeface="Rokkitt"/>
              </a:rPr>
              <a:t>Phân loại khách hàng theo tiềm năng: Sử dụng thuật toán K-means để phân cụm khách hàng thành các nhóm dựa trên điểm số tín dụng.</a:t>
            </a:r>
          </a:p>
          <a:p>
            <a:pPr algn="just" marL="963285" indent="-481643" lvl="1">
              <a:lnSpc>
                <a:spcPts val="6826"/>
              </a:lnSpc>
              <a:buFont typeface="Arial"/>
              <a:buChar char="•"/>
            </a:pPr>
            <a:r>
              <a:rPr lang="en-US" sz="4461">
                <a:solidFill>
                  <a:srgbClr val="000B5D"/>
                </a:solidFill>
                <a:latin typeface="Rokkitt"/>
              </a:rPr>
              <a:t>Nâng cao quản lý rủi ro và hiệu suất kinh doanh</a:t>
            </a:r>
          </a:p>
        </p:txBody>
      </p:sp>
      <p:sp>
        <p:nvSpPr>
          <p:cNvPr name="TextBox 8" id="8"/>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26541" y="4329256"/>
            <a:ext cx="1508547" cy="1505913"/>
            <a:chOff x="0" y="0"/>
            <a:chExt cx="368348" cy="367705"/>
          </a:xfrm>
        </p:grpSpPr>
        <p:sp>
          <p:nvSpPr>
            <p:cNvPr name="Freeform 4" id="4"/>
            <p:cNvSpPr/>
            <p:nvPr/>
          </p:nvSpPr>
          <p:spPr>
            <a:xfrm flipH="false" flipV="false" rot="0">
              <a:off x="0" y="0"/>
              <a:ext cx="368348" cy="367705"/>
            </a:xfrm>
            <a:custGeom>
              <a:avLst/>
              <a:gdLst/>
              <a:ahLst/>
              <a:cxnLst/>
              <a:rect r="r" b="b" t="t" l="l"/>
              <a:pathLst>
                <a:path h="367705" w="368348">
                  <a:moveTo>
                    <a:pt x="0" y="0"/>
                  </a:moveTo>
                  <a:lnTo>
                    <a:pt x="368348" y="0"/>
                  </a:lnTo>
                  <a:lnTo>
                    <a:pt x="368348" y="367705"/>
                  </a:lnTo>
                  <a:lnTo>
                    <a:pt x="0" y="367705"/>
                  </a:lnTo>
                  <a:close/>
                </a:path>
              </a:pathLst>
            </a:custGeom>
            <a:solidFill>
              <a:srgbClr val="CADDFF"/>
            </a:solidFill>
          </p:spPr>
        </p:sp>
        <p:sp>
          <p:nvSpPr>
            <p:cNvPr name="TextBox 5" id="5"/>
            <p:cNvSpPr txBox="true"/>
            <p:nvPr/>
          </p:nvSpPr>
          <p:spPr>
            <a:xfrm>
              <a:off x="0" y="-66675"/>
              <a:ext cx="368348" cy="434380"/>
            </a:xfrm>
            <a:prstGeom prst="rect">
              <a:avLst/>
            </a:prstGeom>
          </p:spPr>
          <p:txBody>
            <a:bodyPr anchor="ctr" rtlCol="false" tIns="50800" lIns="50800" bIns="50800" rIns="50800"/>
            <a:lstStyle/>
            <a:p>
              <a:pPr algn="ctr">
                <a:lnSpc>
                  <a:spcPts val="2999"/>
                </a:lnSpc>
              </a:pPr>
            </a:p>
          </p:txBody>
        </p:sp>
      </p:grpSp>
      <p:sp>
        <p:nvSpPr>
          <p:cNvPr name="Freeform 6" id="6"/>
          <p:cNvSpPr/>
          <p:nvPr/>
        </p:nvSpPr>
        <p:spPr>
          <a:xfrm flipH="false" flipV="false" rot="0">
            <a:off x="5454818" y="4553125"/>
            <a:ext cx="851992" cy="1161148"/>
          </a:xfrm>
          <a:custGeom>
            <a:avLst/>
            <a:gdLst/>
            <a:ahLst/>
            <a:cxnLst/>
            <a:rect r="r" b="b" t="t" l="l"/>
            <a:pathLst>
              <a:path h="1161148" w="851992">
                <a:moveTo>
                  <a:pt x="0" y="0"/>
                </a:moveTo>
                <a:lnTo>
                  <a:pt x="851992" y="0"/>
                </a:lnTo>
                <a:lnTo>
                  <a:pt x="851992" y="1161148"/>
                </a:lnTo>
                <a:lnTo>
                  <a:pt x="0" y="1161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738303" y="6314666"/>
            <a:ext cx="5936091" cy="1885950"/>
          </a:xfrm>
          <a:prstGeom prst="rect">
            <a:avLst/>
          </a:prstGeom>
        </p:spPr>
        <p:txBody>
          <a:bodyPr anchor="t" rtlCol="false" tIns="0" lIns="0" bIns="0" rIns="0">
            <a:spAutoFit/>
          </a:bodyPr>
          <a:lstStyle/>
          <a:p>
            <a:pPr algn="ctr">
              <a:lnSpc>
                <a:spcPts val="3719"/>
              </a:lnSpc>
            </a:pPr>
            <a:r>
              <a:rPr lang="en-US" sz="3099">
                <a:solidFill>
                  <a:srgbClr val="03060B"/>
                </a:solidFill>
                <a:latin typeface="Rokkitt Semi-Bold"/>
              </a:rPr>
              <a:t>K-Means Clustering Approach for Intelligent Customer Segmentation Using Customer Purchase Behavior Data</a:t>
            </a:r>
          </a:p>
        </p:txBody>
      </p:sp>
      <p:sp>
        <p:nvSpPr>
          <p:cNvPr name="AutoShape 8" id="8"/>
          <p:cNvSpPr/>
          <p:nvPr/>
        </p:nvSpPr>
        <p:spPr>
          <a:xfrm flipV="true">
            <a:off x="-1184919" y="9605961"/>
            <a:ext cx="8115511" cy="57150"/>
          </a:xfrm>
          <a:prstGeom prst="line">
            <a:avLst/>
          </a:prstGeom>
          <a:ln cap="flat" w="104775">
            <a:solidFill>
              <a:srgbClr val="000B5D"/>
            </a:solidFill>
            <a:prstDash val="solid"/>
            <a:headEnd type="none" len="sm" w="sm"/>
            <a:tailEnd type="none" len="sm" w="sm"/>
          </a:ln>
        </p:spPr>
      </p:sp>
      <p:grpSp>
        <p:nvGrpSpPr>
          <p:cNvPr name="Group 9" id="9"/>
          <p:cNvGrpSpPr/>
          <p:nvPr/>
        </p:nvGrpSpPr>
        <p:grpSpPr>
          <a:xfrm rot="0">
            <a:off x="4846501" y="9715497"/>
            <a:ext cx="14959109" cy="1677560"/>
            <a:chOff x="0" y="0"/>
            <a:chExt cx="1168701" cy="131062"/>
          </a:xfrm>
        </p:grpSpPr>
        <p:sp>
          <p:nvSpPr>
            <p:cNvPr name="Freeform 10" id="10"/>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000B5D"/>
            </a:solidFill>
          </p:spPr>
        </p:sp>
        <p:sp>
          <p:nvSpPr>
            <p:cNvPr name="TextBox 11" id="11"/>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528666" y="1734472"/>
            <a:ext cx="9230669" cy="1527673"/>
          </a:xfrm>
          <a:prstGeom prst="rect">
            <a:avLst/>
          </a:prstGeom>
        </p:spPr>
        <p:txBody>
          <a:bodyPr anchor="t" rtlCol="false" tIns="0" lIns="0" bIns="0" rIns="0">
            <a:spAutoFit/>
          </a:bodyPr>
          <a:lstStyle/>
          <a:p>
            <a:pPr algn="ctr">
              <a:lnSpc>
                <a:spcPts val="6097"/>
              </a:lnSpc>
            </a:pPr>
            <a:r>
              <a:rPr lang="en-US" sz="4355">
                <a:solidFill>
                  <a:srgbClr val="000B5D"/>
                </a:solidFill>
                <a:latin typeface="Rokkitt Semi-Bold"/>
              </a:rPr>
              <a:t>B1.2 CÁC DỰ ÁN LIÊN QUAN TRONG CÙNG LĨNH VỰC</a:t>
            </a:r>
          </a:p>
        </p:txBody>
      </p:sp>
      <p:grpSp>
        <p:nvGrpSpPr>
          <p:cNvPr name="Group 13" id="13"/>
          <p:cNvGrpSpPr/>
          <p:nvPr/>
        </p:nvGrpSpPr>
        <p:grpSpPr>
          <a:xfrm rot="0">
            <a:off x="11571782" y="4410217"/>
            <a:ext cx="1508547" cy="1505913"/>
            <a:chOff x="0" y="0"/>
            <a:chExt cx="368348" cy="367705"/>
          </a:xfrm>
        </p:grpSpPr>
        <p:sp>
          <p:nvSpPr>
            <p:cNvPr name="Freeform 14" id="14"/>
            <p:cNvSpPr/>
            <p:nvPr/>
          </p:nvSpPr>
          <p:spPr>
            <a:xfrm flipH="false" flipV="false" rot="0">
              <a:off x="0" y="0"/>
              <a:ext cx="368348" cy="367705"/>
            </a:xfrm>
            <a:custGeom>
              <a:avLst/>
              <a:gdLst/>
              <a:ahLst/>
              <a:cxnLst/>
              <a:rect r="r" b="b" t="t" l="l"/>
              <a:pathLst>
                <a:path h="367705" w="368348">
                  <a:moveTo>
                    <a:pt x="0" y="0"/>
                  </a:moveTo>
                  <a:lnTo>
                    <a:pt x="368348" y="0"/>
                  </a:lnTo>
                  <a:lnTo>
                    <a:pt x="368348" y="367705"/>
                  </a:lnTo>
                  <a:lnTo>
                    <a:pt x="0" y="367705"/>
                  </a:lnTo>
                  <a:close/>
                </a:path>
              </a:pathLst>
            </a:custGeom>
            <a:solidFill>
              <a:srgbClr val="CADDFF"/>
            </a:solidFill>
          </p:spPr>
        </p:sp>
        <p:sp>
          <p:nvSpPr>
            <p:cNvPr name="TextBox 15" id="15"/>
            <p:cNvSpPr txBox="true"/>
            <p:nvPr/>
          </p:nvSpPr>
          <p:spPr>
            <a:xfrm>
              <a:off x="0" y="-66675"/>
              <a:ext cx="368348" cy="434380"/>
            </a:xfrm>
            <a:prstGeom prst="rect">
              <a:avLst/>
            </a:prstGeom>
          </p:spPr>
          <p:txBody>
            <a:bodyPr anchor="ctr" rtlCol="false" tIns="50800" lIns="50800" bIns="50800" rIns="50800"/>
            <a:lstStyle/>
            <a:p>
              <a:pPr algn="ctr">
                <a:lnSpc>
                  <a:spcPts val="2999"/>
                </a:lnSpc>
              </a:pPr>
            </a:p>
          </p:txBody>
        </p:sp>
      </p:grpSp>
      <p:sp>
        <p:nvSpPr>
          <p:cNvPr name="Freeform 16" id="16"/>
          <p:cNvSpPr/>
          <p:nvPr/>
        </p:nvSpPr>
        <p:spPr>
          <a:xfrm flipH="false" flipV="false" rot="0">
            <a:off x="11900059" y="4634086"/>
            <a:ext cx="851992" cy="1161148"/>
          </a:xfrm>
          <a:custGeom>
            <a:avLst/>
            <a:gdLst/>
            <a:ahLst/>
            <a:cxnLst/>
            <a:rect r="r" b="b" t="t" l="l"/>
            <a:pathLst>
              <a:path h="1161148" w="851992">
                <a:moveTo>
                  <a:pt x="0" y="0"/>
                </a:moveTo>
                <a:lnTo>
                  <a:pt x="851993" y="0"/>
                </a:lnTo>
                <a:lnTo>
                  <a:pt x="851993" y="1161148"/>
                </a:lnTo>
                <a:lnTo>
                  <a:pt x="0" y="1161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9432559" y="6314666"/>
            <a:ext cx="6638985" cy="1885950"/>
          </a:xfrm>
          <a:prstGeom prst="rect">
            <a:avLst/>
          </a:prstGeom>
        </p:spPr>
        <p:txBody>
          <a:bodyPr anchor="t" rtlCol="false" tIns="0" lIns="0" bIns="0" rIns="0">
            <a:spAutoFit/>
          </a:bodyPr>
          <a:lstStyle/>
          <a:p>
            <a:pPr algn="ctr">
              <a:lnSpc>
                <a:spcPts val="3719"/>
              </a:lnSpc>
            </a:pPr>
            <a:r>
              <a:rPr lang="en-US" sz="3099">
                <a:solidFill>
                  <a:srgbClr val="03060B"/>
                </a:solidFill>
                <a:latin typeface="Rokkitt Semi-Bold"/>
              </a:rPr>
              <a:t>A two-stage hybrid credit scoring model using artificial neural networks and multivariate adaptive regression splines</a:t>
            </a:r>
          </a:p>
        </p:txBody>
      </p:sp>
      <p:sp>
        <p:nvSpPr>
          <p:cNvPr name="TextBox 18" id="18"/>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0C113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042590"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4499278"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469638" y="2708592"/>
            <a:ext cx="8551737" cy="5751043"/>
          </a:xfrm>
          <a:custGeom>
            <a:avLst/>
            <a:gdLst/>
            <a:ahLst/>
            <a:cxnLst/>
            <a:rect r="r" b="b" t="t" l="l"/>
            <a:pathLst>
              <a:path h="5751043" w="8551737">
                <a:moveTo>
                  <a:pt x="0" y="0"/>
                </a:moveTo>
                <a:lnTo>
                  <a:pt x="8551737" y="0"/>
                </a:lnTo>
                <a:lnTo>
                  <a:pt x="8551737" y="5751043"/>
                </a:lnTo>
                <a:lnTo>
                  <a:pt x="0" y="575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763640" y="4304102"/>
            <a:ext cx="5809169" cy="3595951"/>
            <a:chOff x="0" y="0"/>
            <a:chExt cx="6973570" cy="4316730"/>
          </a:xfrm>
        </p:grpSpPr>
        <p:sp>
          <p:nvSpPr>
            <p:cNvPr name="Freeform 9" id="9"/>
            <p:cNvSpPr/>
            <p:nvPr/>
          </p:nvSpPr>
          <p:spPr>
            <a:xfrm flipH="false" flipV="false" rot="0">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6"/>
              <a:stretch>
                <a:fillRect l="0" t="-1897" r="0" b="-1897"/>
              </a:stretch>
            </a:blipFill>
          </p:spPr>
        </p:sp>
        <p:sp>
          <p:nvSpPr>
            <p:cNvPr name="Freeform 10" id="10"/>
            <p:cNvSpPr/>
            <p:nvPr/>
          </p:nvSpPr>
          <p:spPr>
            <a:xfrm flipH="false" flipV="false" rot="0">
              <a:off x="6228080" y="0"/>
              <a:ext cx="745490" cy="745490"/>
            </a:xfrm>
            <a:custGeom>
              <a:avLst/>
              <a:gdLst/>
              <a:ahLst/>
              <a:cxnLst/>
              <a:rect r="r" b="b" t="t" l="l"/>
              <a:pathLst>
                <a:path h="745490" w="745490">
                  <a:moveTo>
                    <a:pt x="0" y="0"/>
                  </a:moveTo>
                  <a:lnTo>
                    <a:pt x="0" y="745490"/>
                  </a:lnTo>
                  <a:lnTo>
                    <a:pt x="745490" y="745490"/>
                  </a:lnTo>
                  <a:close/>
                </a:path>
              </a:pathLst>
            </a:custGeom>
            <a:solidFill>
              <a:srgbClr val="FFFFFF"/>
            </a:solidFill>
          </p:spPr>
        </p:sp>
      </p:grpSp>
      <p:sp>
        <p:nvSpPr>
          <p:cNvPr name="TextBox 11" id="11"/>
          <p:cNvSpPr txBox="true"/>
          <p:nvPr/>
        </p:nvSpPr>
        <p:spPr>
          <a:xfrm rot="0">
            <a:off x="3913140" y="820602"/>
            <a:ext cx="10937935" cy="1690878"/>
          </a:xfrm>
          <a:prstGeom prst="rect">
            <a:avLst/>
          </a:prstGeom>
        </p:spPr>
        <p:txBody>
          <a:bodyPr anchor="t" rtlCol="false" tIns="0" lIns="0" bIns="0" rIns="0">
            <a:spAutoFit/>
          </a:bodyPr>
          <a:lstStyle/>
          <a:p>
            <a:pPr algn="ctr">
              <a:lnSpc>
                <a:spcPts val="4446"/>
              </a:lnSpc>
            </a:pPr>
            <a:r>
              <a:rPr lang="en-US" sz="3800">
                <a:solidFill>
                  <a:srgbClr val="FFFFFF"/>
                </a:solidFill>
                <a:latin typeface="Roboto Condensed Bold"/>
              </a:rPr>
              <a:t>K-Means Clustering Approach for Intelligent Customer Segmentation Using Customer Purchase Behavior Data</a:t>
            </a:r>
          </a:p>
          <a:p>
            <a:pPr algn="ctr">
              <a:lnSpc>
                <a:spcPts val="4446"/>
              </a:lnSpc>
            </a:pPr>
          </a:p>
        </p:txBody>
      </p:sp>
      <p:sp>
        <p:nvSpPr>
          <p:cNvPr name="TextBox 12" id="12"/>
          <p:cNvSpPr txBox="true"/>
          <p:nvPr/>
        </p:nvSpPr>
        <p:spPr>
          <a:xfrm rot="0">
            <a:off x="7928659" y="3541395"/>
            <a:ext cx="9622431" cy="5716905"/>
          </a:xfrm>
          <a:prstGeom prst="rect">
            <a:avLst/>
          </a:prstGeom>
        </p:spPr>
        <p:txBody>
          <a:bodyPr anchor="t" rtlCol="false" tIns="0" lIns="0" bIns="0" rIns="0">
            <a:spAutoFit/>
          </a:bodyPr>
          <a:lstStyle/>
          <a:p>
            <a:pPr algn="just">
              <a:lnSpc>
                <a:spcPts val="3509"/>
              </a:lnSpc>
            </a:pPr>
            <a:r>
              <a:rPr lang="en-US" sz="3000">
                <a:solidFill>
                  <a:srgbClr val="000B5D"/>
                </a:solidFill>
                <a:latin typeface="Rokkitt"/>
              </a:rPr>
              <a:t>Ưu điểm: </a:t>
            </a:r>
          </a:p>
          <a:p>
            <a:pPr algn="just" marL="647700" indent="-323850" lvl="1">
              <a:lnSpc>
                <a:spcPts val="3509"/>
              </a:lnSpc>
              <a:buFont typeface="Arial"/>
              <a:buChar char="•"/>
            </a:pPr>
            <a:r>
              <a:rPr lang="en-US" sz="3000">
                <a:solidFill>
                  <a:srgbClr val="000B5D"/>
                </a:solidFill>
                <a:latin typeface="Rokkitt"/>
              </a:rPr>
              <a:t>Hiệu suất thuật toán đã chọn được hiển thị trên dữ liệu lịch sử mua hàng của khách hàng để phân khúc khách hàng cao.</a:t>
            </a:r>
          </a:p>
          <a:p>
            <a:pPr algn="just" marL="647700" indent="-323850" lvl="1">
              <a:lnSpc>
                <a:spcPts val="3509"/>
              </a:lnSpc>
              <a:buFont typeface="Arial"/>
              <a:buChar char="•"/>
            </a:pPr>
            <a:r>
              <a:rPr lang="en-US" sz="3000">
                <a:solidFill>
                  <a:srgbClr val="000B5D"/>
                </a:solidFill>
                <a:latin typeface="Rokkitt"/>
              </a:rPr>
              <a:t>Mức độ xác thực được cải thiện đáng kể, chẳng hạn như các giá trị danh nghĩa được làm mịn bằng điểm z. </a:t>
            </a:r>
          </a:p>
          <a:p>
            <a:pPr algn="just" marL="647700" indent="-323850" lvl="1">
              <a:lnSpc>
                <a:spcPts val="3509"/>
              </a:lnSpc>
              <a:buFont typeface="Arial"/>
              <a:buChar char="•"/>
            </a:pPr>
            <a:r>
              <a:rPr lang="en-US" sz="3000">
                <a:solidFill>
                  <a:srgbClr val="000B5D"/>
                </a:solidFill>
                <a:latin typeface="Rokkitt"/>
              </a:rPr>
              <a:t>Giúp các nhà cung cấp xác định và tập trung vào phân khúc có lợi nhuận cao đến phân khúc có lợi nhuận thấp nhất có thể đóng vai trò quan trọng trong việc cải thiện hoạt động kinh doanh.</a:t>
            </a:r>
          </a:p>
          <a:p>
            <a:pPr algn="just" marL="647700" indent="-323850" lvl="1">
              <a:lnSpc>
                <a:spcPts val="3509"/>
              </a:lnSpc>
              <a:buFont typeface="Arial"/>
              <a:buChar char="•"/>
            </a:pPr>
            <a:r>
              <a:rPr lang="en-US" sz="3000">
                <a:solidFill>
                  <a:srgbClr val="000B5D"/>
                </a:solidFill>
                <a:latin typeface="Rokkitt"/>
              </a:rPr>
              <a:t>Có thể được sử dụng trên bất kỳ bộ dữ liệu nào liên quan đến kinh doanh.</a:t>
            </a:r>
          </a:p>
          <a:p>
            <a:pPr algn="just">
              <a:lnSpc>
                <a:spcPts val="3509"/>
              </a:lnSpc>
            </a:pPr>
          </a:p>
        </p:txBody>
      </p:sp>
      <p:sp>
        <p:nvSpPr>
          <p:cNvPr name="TextBox 13" id="13"/>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0C113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042590"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4499278"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469638" y="2708592"/>
            <a:ext cx="8551737" cy="5751043"/>
          </a:xfrm>
          <a:custGeom>
            <a:avLst/>
            <a:gdLst/>
            <a:ahLst/>
            <a:cxnLst/>
            <a:rect r="r" b="b" t="t" l="l"/>
            <a:pathLst>
              <a:path h="5751043" w="8551737">
                <a:moveTo>
                  <a:pt x="0" y="0"/>
                </a:moveTo>
                <a:lnTo>
                  <a:pt x="8551737" y="0"/>
                </a:lnTo>
                <a:lnTo>
                  <a:pt x="8551737" y="5751043"/>
                </a:lnTo>
                <a:lnTo>
                  <a:pt x="0" y="575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763640" y="4304102"/>
            <a:ext cx="5809169" cy="3595951"/>
            <a:chOff x="0" y="0"/>
            <a:chExt cx="6973570" cy="4316730"/>
          </a:xfrm>
        </p:grpSpPr>
        <p:sp>
          <p:nvSpPr>
            <p:cNvPr name="Freeform 9" id="9"/>
            <p:cNvSpPr/>
            <p:nvPr/>
          </p:nvSpPr>
          <p:spPr>
            <a:xfrm flipH="false" flipV="false" rot="0">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6"/>
              <a:stretch>
                <a:fillRect l="0" t="-3871" r="0" b="-3871"/>
              </a:stretch>
            </a:blipFill>
          </p:spPr>
        </p:sp>
        <p:sp>
          <p:nvSpPr>
            <p:cNvPr name="Freeform 10" id="10"/>
            <p:cNvSpPr/>
            <p:nvPr/>
          </p:nvSpPr>
          <p:spPr>
            <a:xfrm flipH="false" flipV="false" rot="0">
              <a:off x="6228080" y="0"/>
              <a:ext cx="745490" cy="745490"/>
            </a:xfrm>
            <a:custGeom>
              <a:avLst/>
              <a:gdLst/>
              <a:ahLst/>
              <a:cxnLst/>
              <a:rect r="r" b="b" t="t" l="l"/>
              <a:pathLst>
                <a:path h="745490" w="745490">
                  <a:moveTo>
                    <a:pt x="0" y="0"/>
                  </a:moveTo>
                  <a:lnTo>
                    <a:pt x="0" y="745490"/>
                  </a:lnTo>
                  <a:lnTo>
                    <a:pt x="745490" y="745490"/>
                  </a:lnTo>
                  <a:close/>
                </a:path>
              </a:pathLst>
            </a:custGeom>
            <a:solidFill>
              <a:srgbClr val="FFFFFF"/>
            </a:solidFill>
          </p:spPr>
        </p:sp>
      </p:grpSp>
      <p:sp>
        <p:nvSpPr>
          <p:cNvPr name="TextBox 11" id="11"/>
          <p:cNvSpPr txBox="true"/>
          <p:nvPr/>
        </p:nvSpPr>
        <p:spPr>
          <a:xfrm rot="0">
            <a:off x="3304643" y="820602"/>
            <a:ext cx="12049104" cy="1128903"/>
          </a:xfrm>
          <a:prstGeom prst="rect">
            <a:avLst/>
          </a:prstGeom>
        </p:spPr>
        <p:txBody>
          <a:bodyPr anchor="t" rtlCol="false" tIns="0" lIns="0" bIns="0" rIns="0">
            <a:spAutoFit/>
          </a:bodyPr>
          <a:lstStyle/>
          <a:p>
            <a:pPr algn="ctr">
              <a:lnSpc>
                <a:spcPts val="4446"/>
              </a:lnSpc>
            </a:pPr>
            <a:r>
              <a:rPr lang="en-US" sz="3800">
                <a:solidFill>
                  <a:srgbClr val="FFFFFF"/>
                </a:solidFill>
                <a:latin typeface="Roboto Condensed Bold"/>
              </a:rPr>
              <a:t>A two-stage hybrid credit scoring model using artificial neural networks and multivariate adaptive regression splines</a:t>
            </a:r>
          </a:p>
        </p:txBody>
      </p:sp>
      <p:sp>
        <p:nvSpPr>
          <p:cNvPr name="TextBox 12" id="12"/>
          <p:cNvSpPr txBox="true"/>
          <p:nvPr/>
        </p:nvSpPr>
        <p:spPr>
          <a:xfrm rot="0">
            <a:off x="7346618" y="2817495"/>
            <a:ext cx="10359341" cy="7469505"/>
          </a:xfrm>
          <a:prstGeom prst="rect">
            <a:avLst/>
          </a:prstGeom>
        </p:spPr>
        <p:txBody>
          <a:bodyPr anchor="t" rtlCol="false" tIns="0" lIns="0" bIns="0" rIns="0">
            <a:spAutoFit/>
          </a:bodyPr>
          <a:lstStyle/>
          <a:p>
            <a:pPr algn="just">
              <a:lnSpc>
                <a:spcPts val="3509"/>
              </a:lnSpc>
            </a:pPr>
            <a:r>
              <a:rPr lang="en-US" sz="3000">
                <a:solidFill>
                  <a:srgbClr val="000B5D"/>
                </a:solidFill>
                <a:latin typeface="Rokkitt"/>
              </a:rPr>
              <a:t>Ưu điểm: </a:t>
            </a:r>
          </a:p>
          <a:p>
            <a:pPr algn="just" marL="647700" indent="-323850" lvl="1">
              <a:lnSpc>
                <a:spcPts val="3509"/>
              </a:lnSpc>
              <a:buFont typeface="Arial"/>
              <a:buChar char="•"/>
            </a:pPr>
            <a:r>
              <a:rPr lang="en-US" sz="3000">
                <a:solidFill>
                  <a:srgbClr val="000B5D"/>
                </a:solidFill>
                <a:latin typeface="Rokkitt"/>
              </a:rPr>
              <a:t>Mạng nơ ron nhân tạo cung cấp một giải pháp thay thế mới cho LDA và hồi quy logistic trong việc xử lý các nhiệm vụ chấm điểm tín dụng, đặc biệt trong các tình huống mà các biến phụ thuộc và biến độc lập thể hiện mối quan hệ phi tuyến tính phức tạp.</a:t>
            </a:r>
          </a:p>
          <a:p>
            <a:pPr algn="just" marL="647700" indent="-323850" lvl="1">
              <a:lnSpc>
                <a:spcPts val="3509"/>
              </a:lnSpc>
              <a:buFont typeface="Arial"/>
              <a:buChar char="•"/>
            </a:pPr>
            <a:r>
              <a:rPr lang="en-US" sz="3000">
                <a:solidFill>
                  <a:srgbClr val="000B5D"/>
                </a:solidFill>
                <a:latin typeface="Rokkitt"/>
              </a:rPr>
              <a:t>MARS có khả năng mô hình hóa mối quan hệ phi tuyến tính phức tạp giữa các biến mà không cần các giả định mô hình mạnh mẽ. </a:t>
            </a:r>
          </a:p>
          <a:p>
            <a:pPr algn="just" marL="647700" indent="-323850" lvl="1">
              <a:lnSpc>
                <a:spcPts val="3509"/>
              </a:lnSpc>
              <a:buFont typeface="Arial"/>
              <a:buChar char="•"/>
            </a:pPr>
            <a:r>
              <a:rPr lang="en-US" sz="3000">
                <a:solidFill>
                  <a:srgbClr val="000B5D"/>
                </a:solidFill>
                <a:latin typeface="Rokkitt"/>
              </a:rPr>
              <a:t>MARS có thể nắm bắt được tầm quan trọng tương đối của các biến độc lập đối với biến phụ thuộc khi xem xét nhiều biến độc lập tiềm năng. </a:t>
            </a:r>
          </a:p>
          <a:p>
            <a:pPr algn="just" marL="647700" indent="-323850" lvl="1">
              <a:lnSpc>
                <a:spcPts val="3509"/>
              </a:lnSpc>
              <a:buFont typeface="Arial"/>
              <a:buChar char="•"/>
            </a:pPr>
            <a:r>
              <a:rPr lang="en-US" sz="3000">
                <a:solidFill>
                  <a:srgbClr val="000B5D"/>
                </a:solidFill>
                <a:latin typeface="Rokkitt"/>
              </a:rPr>
              <a:t>MARS không cần quá trình đào tạo dài và do đó có thể tiết kiệm rất nhiều thời gian xây dựng mô hình, đặc biệt khi tập dữ liệu rất lớn. </a:t>
            </a:r>
          </a:p>
          <a:p>
            <a:pPr algn="just" marL="647700" indent="-323850" lvl="1">
              <a:lnSpc>
                <a:spcPts val="3509"/>
              </a:lnSpc>
              <a:buFont typeface="Arial"/>
              <a:buChar char="•"/>
            </a:pPr>
            <a:r>
              <a:rPr lang="en-US" sz="3000">
                <a:solidFill>
                  <a:srgbClr val="000B5D"/>
                </a:solidFill>
                <a:latin typeface="Rokkitt"/>
              </a:rPr>
              <a:t>Mô hình kết quả của MARS có thể được diễn giải dễ dàng. </a:t>
            </a:r>
          </a:p>
          <a:p>
            <a:pPr algn="just">
              <a:lnSpc>
                <a:spcPts val="3509"/>
              </a:lnSpc>
            </a:pPr>
          </a:p>
        </p:txBody>
      </p:sp>
      <p:sp>
        <p:nvSpPr>
          <p:cNvPr name="TextBox 13" id="13"/>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35398" y="-2198522"/>
            <a:ext cx="11809666" cy="11809666"/>
            <a:chOff x="0" y="0"/>
            <a:chExt cx="812800" cy="812800"/>
          </a:xfrm>
        </p:grpSpPr>
        <p:sp>
          <p:nvSpPr>
            <p:cNvPr name="Freeform 3" id="3"/>
            <p:cNvSpPr/>
            <p:nvPr/>
          </p:nvSpPr>
          <p:spPr>
            <a:xfrm flipH="false" flipV="false" rot="0">
              <a:off x="6641" y="6641"/>
              <a:ext cx="799518" cy="799518"/>
            </a:xfrm>
            <a:custGeom>
              <a:avLst/>
              <a:gdLst/>
              <a:ahLst/>
              <a:cxnLst/>
              <a:rect r="r" b="b" t="t" l="l"/>
              <a:pathLst>
                <a:path h="799518" w="799518">
                  <a:moveTo>
                    <a:pt x="414593" y="8193"/>
                  </a:moveTo>
                  <a:lnTo>
                    <a:pt x="791325" y="384925"/>
                  </a:lnTo>
                  <a:cubicBezTo>
                    <a:pt x="799518" y="393118"/>
                    <a:pt x="799518" y="406400"/>
                    <a:pt x="791325" y="414593"/>
                  </a:cubicBezTo>
                  <a:lnTo>
                    <a:pt x="414593" y="791325"/>
                  </a:lnTo>
                  <a:cubicBezTo>
                    <a:pt x="406400" y="799518"/>
                    <a:pt x="393118" y="799518"/>
                    <a:pt x="384925" y="791325"/>
                  </a:cubicBezTo>
                  <a:lnTo>
                    <a:pt x="8193" y="414593"/>
                  </a:lnTo>
                  <a:cubicBezTo>
                    <a:pt x="0" y="406400"/>
                    <a:pt x="0" y="393118"/>
                    <a:pt x="8193" y="384925"/>
                  </a:cubicBezTo>
                  <a:lnTo>
                    <a:pt x="384925" y="8193"/>
                  </a:lnTo>
                  <a:cubicBezTo>
                    <a:pt x="393118" y="0"/>
                    <a:pt x="406400" y="0"/>
                    <a:pt x="414593" y="8193"/>
                  </a:cubicBezTo>
                  <a:close/>
                </a:path>
              </a:pathLst>
            </a:custGeom>
            <a:solidFill>
              <a:srgbClr val="D8E5FA">
                <a:alpha val="64706"/>
              </a:srgbClr>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322990" y="4816017"/>
            <a:ext cx="6634635" cy="6634635"/>
            <a:chOff x="0" y="0"/>
            <a:chExt cx="812800" cy="812800"/>
          </a:xfrm>
        </p:grpSpPr>
        <p:sp>
          <p:nvSpPr>
            <p:cNvPr name="Freeform 6" id="6"/>
            <p:cNvSpPr/>
            <p:nvPr/>
          </p:nvSpPr>
          <p:spPr>
            <a:xfrm flipH="false" flipV="false" rot="0">
              <a:off x="11821" y="11821"/>
              <a:ext cx="789157" cy="789157"/>
            </a:xfrm>
            <a:custGeom>
              <a:avLst/>
              <a:gdLst/>
              <a:ahLst/>
              <a:cxnLst/>
              <a:rect r="r" b="b" t="t" l="l"/>
              <a:pathLst>
                <a:path h="789157" w="789157">
                  <a:moveTo>
                    <a:pt x="420983" y="14583"/>
                  </a:moveTo>
                  <a:lnTo>
                    <a:pt x="774575" y="368175"/>
                  </a:lnTo>
                  <a:cubicBezTo>
                    <a:pt x="789158" y="382758"/>
                    <a:pt x="789158" y="406400"/>
                    <a:pt x="774575" y="420983"/>
                  </a:cubicBezTo>
                  <a:lnTo>
                    <a:pt x="420983" y="774575"/>
                  </a:lnTo>
                  <a:cubicBezTo>
                    <a:pt x="406400" y="789158"/>
                    <a:pt x="382758" y="789158"/>
                    <a:pt x="368175" y="774575"/>
                  </a:cubicBezTo>
                  <a:lnTo>
                    <a:pt x="14583" y="420983"/>
                  </a:lnTo>
                  <a:cubicBezTo>
                    <a:pt x="0" y="406400"/>
                    <a:pt x="0" y="382758"/>
                    <a:pt x="14583" y="368175"/>
                  </a:cubicBezTo>
                  <a:lnTo>
                    <a:pt x="368175" y="14583"/>
                  </a:lnTo>
                  <a:cubicBezTo>
                    <a:pt x="382758" y="0"/>
                    <a:pt x="406400" y="0"/>
                    <a:pt x="420983" y="14583"/>
                  </a:cubicBezTo>
                  <a:close/>
                </a:path>
              </a:pathLst>
            </a:custGeom>
            <a:solidFill>
              <a:srgbClr val="D8E5FA">
                <a:alpha val="64706"/>
              </a:srgbClr>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3482" y="8964857"/>
            <a:ext cx="2886029" cy="2886029"/>
            <a:chOff x="0" y="0"/>
            <a:chExt cx="812800" cy="812800"/>
          </a:xfrm>
        </p:grpSpPr>
        <p:sp>
          <p:nvSpPr>
            <p:cNvPr name="Freeform 9" id="9"/>
            <p:cNvSpPr/>
            <p:nvPr/>
          </p:nvSpPr>
          <p:spPr>
            <a:xfrm flipH="false" flipV="false" rot="0">
              <a:off x="27176" y="27176"/>
              <a:ext cx="758448" cy="758448"/>
            </a:xfrm>
            <a:custGeom>
              <a:avLst/>
              <a:gdLst/>
              <a:ahLst/>
              <a:cxnLst/>
              <a:rect r="r" b="b" t="t" l="l"/>
              <a:pathLst>
                <a:path h="758448" w="758448">
                  <a:moveTo>
                    <a:pt x="439923" y="33523"/>
                  </a:moveTo>
                  <a:lnTo>
                    <a:pt x="724925" y="318525"/>
                  </a:lnTo>
                  <a:cubicBezTo>
                    <a:pt x="758448" y="352048"/>
                    <a:pt x="758448" y="406400"/>
                    <a:pt x="724925" y="439923"/>
                  </a:cubicBezTo>
                  <a:lnTo>
                    <a:pt x="439923" y="724925"/>
                  </a:lnTo>
                  <a:cubicBezTo>
                    <a:pt x="406400" y="758448"/>
                    <a:pt x="352048" y="758448"/>
                    <a:pt x="318525" y="724925"/>
                  </a:cubicBezTo>
                  <a:lnTo>
                    <a:pt x="33523" y="439923"/>
                  </a:lnTo>
                  <a:cubicBezTo>
                    <a:pt x="0" y="406400"/>
                    <a:pt x="0" y="352048"/>
                    <a:pt x="33523" y="318525"/>
                  </a:cubicBezTo>
                  <a:lnTo>
                    <a:pt x="318525" y="33523"/>
                  </a:lnTo>
                  <a:cubicBezTo>
                    <a:pt x="352048" y="0"/>
                    <a:pt x="406400" y="0"/>
                    <a:pt x="439923" y="33523"/>
                  </a:cubicBezTo>
                  <a:close/>
                </a:path>
              </a:pathLst>
            </a:custGeom>
            <a:solidFill>
              <a:srgbClr val="000B5D"/>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214965" y="-1857329"/>
            <a:ext cx="2886029" cy="2886029"/>
            <a:chOff x="0" y="0"/>
            <a:chExt cx="812800" cy="812800"/>
          </a:xfrm>
        </p:grpSpPr>
        <p:sp>
          <p:nvSpPr>
            <p:cNvPr name="Freeform 12" id="12"/>
            <p:cNvSpPr/>
            <p:nvPr/>
          </p:nvSpPr>
          <p:spPr>
            <a:xfrm flipH="false" flipV="false" rot="0">
              <a:off x="27176" y="27176"/>
              <a:ext cx="758448" cy="758448"/>
            </a:xfrm>
            <a:custGeom>
              <a:avLst/>
              <a:gdLst/>
              <a:ahLst/>
              <a:cxnLst/>
              <a:rect r="r" b="b" t="t" l="l"/>
              <a:pathLst>
                <a:path h="758448" w="758448">
                  <a:moveTo>
                    <a:pt x="439923" y="33523"/>
                  </a:moveTo>
                  <a:lnTo>
                    <a:pt x="724925" y="318525"/>
                  </a:lnTo>
                  <a:cubicBezTo>
                    <a:pt x="758448" y="352048"/>
                    <a:pt x="758448" y="406400"/>
                    <a:pt x="724925" y="439923"/>
                  </a:cubicBezTo>
                  <a:lnTo>
                    <a:pt x="439923" y="724925"/>
                  </a:lnTo>
                  <a:cubicBezTo>
                    <a:pt x="406400" y="758448"/>
                    <a:pt x="352048" y="758448"/>
                    <a:pt x="318525" y="724925"/>
                  </a:cubicBezTo>
                  <a:lnTo>
                    <a:pt x="33523" y="439923"/>
                  </a:lnTo>
                  <a:cubicBezTo>
                    <a:pt x="0" y="406400"/>
                    <a:pt x="0" y="352048"/>
                    <a:pt x="33523" y="318525"/>
                  </a:cubicBezTo>
                  <a:lnTo>
                    <a:pt x="318525" y="33523"/>
                  </a:lnTo>
                  <a:cubicBezTo>
                    <a:pt x="352048" y="0"/>
                    <a:pt x="406400" y="0"/>
                    <a:pt x="439923" y="33523"/>
                  </a:cubicBezTo>
                  <a:close/>
                </a:path>
              </a:pathLst>
            </a:custGeom>
            <a:solidFill>
              <a:srgbClr val="4441A1"/>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843720" y="4307996"/>
            <a:ext cx="5152930" cy="1814590"/>
            <a:chOff x="0" y="0"/>
            <a:chExt cx="1983545" cy="698500"/>
          </a:xfrm>
        </p:grpSpPr>
        <p:sp>
          <p:nvSpPr>
            <p:cNvPr name="Freeform 15" id="15"/>
            <p:cNvSpPr/>
            <p:nvPr/>
          </p:nvSpPr>
          <p:spPr>
            <a:xfrm flipH="false" flipV="false" rot="0">
              <a:off x="4039" y="0"/>
              <a:ext cx="1975467" cy="698500"/>
            </a:xfrm>
            <a:custGeom>
              <a:avLst/>
              <a:gdLst/>
              <a:ahLst/>
              <a:cxnLst/>
              <a:rect r="r" b="b" t="t" l="l"/>
              <a:pathLst>
                <a:path h="698500" w="1975467">
                  <a:moveTo>
                    <a:pt x="1968928" y="367431"/>
                  </a:moveTo>
                  <a:lnTo>
                    <a:pt x="1786884" y="680319"/>
                  </a:lnTo>
                  <a:cubicBezTo>
                    <a:pt x="1780335" y="691575"/>
                    <a:pt x="1768295" y="698500"/>
                    <a:pt x="1755272" y="698500"/>
                  </a:cubicBezTo>
                  <a:lnTo>
                    <a:pt x="220195" y="698500"/>
                  </a:lnTo>
                  <a:cubicBezTo>
                    <a:pt x="207172" y="698500"/>
                    <a:pt x="195132" y="691575"/>
                    <a:pt x="188583" y="680319"/>
                  </a:cubicBezTo>
                  <a:lnTo>
                    <a:pt x="6539" y="367431"/>
                  </a:lnTo>
                  <a:cubicBezTo>
                    <a:pt x="0" y="356192"/>
                    <a:pt x="0" y="342308"/>
                    <a:pt x="6539" y="331069"/>
                  </a:cubicBezTo>
                  <a:lnTo>
                    <a:pt x="188583" y="18181"/>
                  </a:lnTo>
                  <a:cubicBezTo>
                    <a:pt x="195132" y="6925"/>
                    <a:pt x="207172" y="0"/>
                    <a:pt x="220195" y="0"/>
                  </a:cubicBezTo>
                  <a:lnTo>
                    <a:pt x="1755272" y="0"/>
                  </a:lnTo>
                  <a:cubicBezTo>
                    <a:pt x="1768295" y="0"/>
                    <a:pt x="1780335" y="6925"/>
                    <a:pt x="1786884" y="18181"/>
                  </a:cubicBezTo>
                  <a:lnTo>
                    <a:pt x="1968928" y="331069"/>
                  </a:lnTo>
                  <a:cubicBezTo>
                    <a:pt x="1975467" y="342308"/>
                    <a:pt x="1975467" y="356192"/>
                    <a:pt x="1968928" y="367431"/>
                  </a:cubicBezTo>
                  <a:close/>
                </a:path>
              </a:pathLst>
            </a:custGeom>
            <a:solidFill>
              <a:srgbClr val="000B5D"/>
            </a:solidFill>
          </p:spPr>
        </p:sp>
        <p:sp>
          <p:nvSpPr>
            <p:cNvPr name="TextBox 16" id="16"/>
            <p:cNvSpPr txBox="true"/>
            <p:nvPr/>
          </p:nvSpPr>
          <p:spPr>
            <a:xfrm>
              <a:off x="114300" y="-38100"/>
              <a:ext cx="1754945" cy="7366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515895" y="6477483"/>
            <a:ext cx="5152930" cy="1814590"/>
            <a:chOff x="0" y="0"/>
            <a:chExt cx="1983545" cy="698500"/>
          </a:xfrm>
        </p:grpSpPr>
        <p:sp>
          <p:nvSpPr>
            <p:cNvPr name="Freeform 18" id="18"/>
            <p:cNvSpPr/>
            <p:nvPr/>
          </p:nvSpPr>
          <p:spPr>
            <a:xfrm flipH="false" flipV="false" rot="0">
              <a:off x="4039" y="0"/>
              <a:ext cx="1975467" cy="698500"/>
            </a:xfrm>
            <a:custGeom>
              <a:avLst/>
              <a:gdLst/>
              <a:ahLst/>
              <a:cxnLst/>
              <a:rect r="r" b="b" t="t" l="l"/>
              <a:pathLst>
                <a:path h="698500" w="1975467">
                  <a:moveTo>
                    <a:pt x="1968928" y="367431"/>
                  </a:moveTo>
                  <a:lnTo>
                    <a:pt x="1786884" y="680319"/>
                  </a:lnTo>
                  <a:cubicBezTo>
                    <a:pt x="1780335" y="691575"/>
                    <a:pt x="1768295" y="698500"/>
                    <a:pt x="1755272" y="698500"/>
                  </a:cubicBezTo>
                  <a:lnTo>
                    <a:pt x="220195" y="698500"/>
                  </a:lnTo>
                  <a:cubicBezTo>
                    <a:pt x="207172" y="698500"/>
                    <a:pt x="195132" y="691575"/>
                    <a:pt x="188583" y="680319"/>
                  </a:cubicBezTo>
                  <a:lnTo>
                    <a:pt x="6539" y="367431"/>
                  </a:lnTo>
                  <a:cubicBezTo>
                    <a:pt x="0" y="356192"/>
                    <a:pt x="0" y="342308"/>
                    <a:pt x="6539" y="331069"/>
                  </a:cubicBezTo>
                  <a:lnTo>
                    <a:pt x="188583" y="18181"/>
                  </a:lnTo>
                  <a:cubicBezTo>
                    <a:pt x="195132" y="6925"/>
                    <a:pt x="207172" y="0"/>
                    <a:pt x="220195" y="0"/>
                  </a:cubicBezTo>
                  <a:lnTo>
                    <a:pt x="1755272" y="0"/>
                  </a:lnTo>
                  <a:cubicBezTo>
                    <a:pt x="1768295" y="0"/>
                    <a:pt x="1780335" y="6925"/>
                    <a:pt x="1786884" y="18181"/>
                  </a:cubicBezTo>
                  <a:lnTo>
                    <a:pt x="1968928" y="331069"/>
                  </a:lnTo>
                  <a:cubicBezTo>
                    <a:pt x="1975467" y="342308"/>
                    <a:pt x="1975467" y="356192"/>
                    <a:pt x="1968928" y="367431"/>
                  </a:cubicBezTo>
                  <a:close/>
                </a:path>
              </a:pathLst>
            </a:custGeom>
            <a:solidFill>
              <a:srgbClr val="000B5D"/>
            </a:solidFill>
          </p:spPr>
        </p:sp>
        <p:sp>
          <p:nvSpPr>
            <p:cNvPr name="TextBox 19" id="19"/>
            <p:cNvSpPr txBox="true"/>
            <p:nvPr/>
          </p:nvSpPr>
          <p:spPr>
            <a:xfrm>
              <a:off x="114300" y="-38100"/>
              <a:ext cx="1754945" cy="7366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1226706" y="4307996"/>
            <a:ext cx="5152930" cy="1814590"/>
            <a:chOff x="0" y="0"/>
            <a:chExt cx="1983545" cy="698500"/>
          </a:xfrm>
        </p:grpSpPr>
        <p:sp>
          <p:nvSpPr>
            <p:cNvPr name="Freeform 21" id="21"/>
            <p:cNvSpPr/>
            <p:nvPr/>
          </p:nvSpPr>
          <p:spPr>
            <a:xfrm flipH="false" flipV="false" rot="0">
              <a:off x="4039" y="0"/>
              <a:ext cx="1975467" cy="698500"/>
            </a:xfrm>
            <a:custGeom>
              <a:avLst/>
              <a:gdLst/>
              <a:ahLst/>
              <a:cxnLst/>
              <a:rect r="r" b="b" t="t" l="l"/>
              <a:pathLst>
                <a:path h="698500" w="1975467">
                  <a:moveTo>
                    <a:pt x="1968928" y="367431"/>
                  </a:moveTo>
                  <a:lnTo>
                    <a:pt x="1786884" y="680319"/>
                  </a:lnTo>
                  <a:cubicBezTo>
                    <a:pt x="1780335" y="691575"/>
                    <a:pt x="1768295" y="698500"/>
                    <a:pt x="1755272" y="698500"/>
                  </a:cubicBezTo>
                  <a:lnTo>
                    <a:pt x="220195" y="698500"/>
                  </a:lnTo>
                  <a:cubicBezTo>
                    <a:pt x="207172" y="698500"/>
                    <a:pt x="195132" y="691575"/>
                    <a:pt x="188583" y="680319"/>
                  </a:cubicBezTo>
                  <a:lnTo>
                    <a:pt x="6539" y="367431"/>
                  </a:lnTo>
                  <a:cubicBezTo>
                    <a:pt x="0" y="356192"/>
                    <a:pt x="0" y="342308"/>
                    <a:pt x="6539" y="331069"/>
                  </a:cubicBezTo>
                  <a:lnTo>
                    <a:pt x="188583" y="18181"/>
                  </a:lnTo>
                  <a:cubicBezTo>
                    <a:pt x="195132" y="6925"/>
                    <a:pt x="207172" y="0"/>
                    <a:pt x="220195" y="0"/>
                  </a:cubicBezTo>
                  <a:lnTo>
                    <a:pt x="1755272" y="0"/>
                  </a:lnTo>
                  <a:cubicBezTo>
                    <a:pt x="1768295" y="0"/>
                    <a:pt x="1780335" y="6925"/>
                    <a:pt x="1786884" y="18181"/>
                  </a:cubicBezTo>
                  <a:lnTo>
                    <a:pt x="1968928" y="331069"/>
                  </a:lnTo>
                  <a:cubicBezTo>
                    <a:pt x="1975467" y="342308"/>
                    <a:pt x="1975467" y="356192"/>
                    <a:pt x="1968928" y="367431"/>
                  </a:cubicBezTo>
                  <a:close/>
                </a:path>
              </a:pathLst>
            </a:custGeom>
            <a:solidFill>
              <a:srgbClr val="000B5D"/>
            </a:solidFill>
          </p:spPr>
        </p:sp>
        <p:sp>
          <p:nvSpPr>
            <p:cNvPr name="TextBox 22" id="22"/>
            <p:cNvSpPr txBox="true"/>
            <p:nvPr/>
          </p:nvSpPr>
          <p:spPr>
            <a:xfrm>
              <a:off x="114300" y="-38100"/>
              <a:ext cx="1754945" cy="7366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898881" y="6477483"/>
            <a:ext cx="5152930" cy="1814590"/>
            <a:chOff x="0" y="0"/>
            <a:chExt cx="1983545" cy="698500"/>
          </a:xfrm>
        </p:grpSpPr>
        <p:sp>
          <p:nvSpPr>
            <p:cNvPr name="Freeform 24" id="24"/>
            <p:cNvSpPr/>
            <p:nvPr/>
          </p:nvSpPr>
          <p:spPr>
            <a:xfrm flipH="false" flipV="false" rot="0">
              <a:off x="4039" y="0"/>
              <a:ext cx="1975467" cy="698500"/>
            </a:xfrm>
            <a:custGeom>
              <a:avLst/>
              <a:gdLst/>
              <a:ahLst/>
              <a:cxnLst/>
              <a:rect r="r" b="b" t="t" l="l"/>
              <a:pathLst>
                <a:path h="698500" w="1975467">
                  <a:moveTo>
                    <a:pt x="1968928" y="367431"/>
                  </a:moveTo>
                  <a:lnTo>
                    <a:pt x="1786884" y="680319"/>
                  </a:lnTo>
                  <a:cubicBezTo>
                    <a:pt x="1780335" y="691575"/>
                    <a:pt x="1768295" y="698500"/>
                    <a:pt x="1755272" y="698500"/>
                  </a:cubicBezTo>
                  <a:lnTo>
                    <a:pt x="220195" y="698500"/>
                  </a:lnTo>
                  <a:cubicBezTo>
                    <a:pt x="207172" y="698500"/>
                    <a:pt x="195132" y="691575"/>
                    <a:pt x="188583" y="680319"/>
                  </a:cubicBezTo>
                  <a:lnTo>
                    <a:pt x="6539" y="367431"/>
                  </a:lnTo>
                  <a:cubicBezTo>
                    <a:pt x="0" y="356192"/>
                    <a:pt x="0" y="342308"/>
                    <a:pt x="6539" y="331069"/>
                  </a:cubicBezTo>
                  <a:lnTo>
                    <a:pt x="188583" y="18181"/>
                  </a:lnTo>
                  <a:cubicBezTo>
                    <a:pt x="195132" y="6925"/>
                    <a:pt x="207172" y="0"/>
                    <a:pt x="220195" y="0"/>
                  </a:cubicBezTo>
                  <a:lnTo>
                    <a:pt x="1755272" y="0"/>
                  </a:lnTo>
                  <a:cubicBezTo>
                    <a:pt x="1768295" y="0"/>
                    <a:pt x="1780335" y="6925"/>
                    <a:pt x="1786884" y="18181"/>
                  </a:cubicBezTo>
                  <a:lnTo>
                    <a:pt x="1968928" y="331069"/>
                  </a:lnTo>
                  <a:cubicBezTo>
                    <a:pt x="1975467" y="342308"/>
                    <a:pt x="1975467" y="356192"/>
                    <a:pt x="1968928" y="367431"/>
                  </a:cubicBezTo>
                  <a:close/>
                </a:path>
              </a:pathLst>
            </a:custGeom>
            <a:solidFill>
              <a:srgbClr val="000B5D"/>
            </a:solidFill>
          </p:spPr>
        </p:sp>
        <p:sp>
          <p:nvSpPr>
            <p:cNvPr name="TextBox 25" id="25"/>
            <p:cNvSpPr txBox="true"/>
            <p:nvPr/>
          </p:nvSpPr>
          <p:spPr>
            <a:xfrm>
              <a:off x="114300" y="-38100"/>
              <a:ext cx="1754945" cy="7366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447558" y="1920528"/>
            <a:ext cx="10617815" cy="933450"/>
          </a:xfrm>
          <a:prstGeom prst="rect">
            <a:avLst/>
          </a:prstGeom>
        </p:spPr>
        <p:txBody>
          <a:bodyPr anchor="t" rtlCol="false" tIns="0" lIns="0" bIns="0" rIns="0">
            <a:spAutoFit/>
          </a:bodyPr>
          <a:lstStyle/>
          <a:p>
            <a:pPr algn="l">
              <a:lnSpc>
                <a:spcPts val="3637"/>
              </a:lnSpc>
            </a:pPr>
            <a:r>
              <a:rPr lang="en-US" sz="3031">
                <a:solidFill>
                  <a:srgbClr val="000B5D"/>
                </a:solidFill>
                <a:latin typeface="Rokkitt Medium"/>
              </a:rPr>
              <a:t>Tạo ra một ứng dụng BA Chấm điểm tín dụng  dành cho nhân viên Bộ phận Marketing và bán hàng có các tính năng sau:</a:t>
            </a:r>
          </a:p>
        </p:txBody>
      </p:sp>
      <p:sp>
        <p:nvSpPr>
          <p:cNvPr name="TextBox 27" id="27"/>
          <p:cNvSpPr txBox="true"/>
          <p:nvPr/>
        </p:nvSpPr>
        <p:spPr>
          <a:xfrm rot="0">
            <a:off x="228385" y="603001"/>
            <a:ext cx="9230669" cy="756148"/>
          </a:xfrm>
          <a:prstGeom prst="rect">
            <a:avLst/>
          </a:prstGeom>
        </p:spPr>
        <p:txBody>
          <a:bodyPr anchor="t" rtlCol="false" tIns="0" lIns="0" bIns="0" rIns="0">
            <a:spAutoFit/>
          </a:bodyPr>
          <a:lstStyle/>
          <a:p>
            <a:pPr algn="ctr">
              <a:lnSpc>
                <a:spcPts val="6097"/>
              </a:lnSpc>
            </a:pPr>
            <a:r>
              <a:rPr lang="en-US" sz="4355">
                <a:solidFill>
                  <a:srgbClr val="000B5D"/>
                </a:solidFill>
                <a:latin typeface="Rokkitt Semi-Bold"/>
              </a:rPr>
              <a:t>B1.3 MỤC TIÊU THỰC HIỆN ĐỀ TÀI</a:t>
            </a:r>
          </a:p>
        </p:txBody>
      </p:sp>
      <p:sp>
        <p:nvSpPr>
          <p:cNvPr name="TextBox 28" id="28"/>
          <p:cNvSpPr txBox="true"/>
          <p:nvPr/>
        </p:nvSpPr>
        <p:spPr>
          <a:xfrm rot="0">
            <a:off x="11668824" y="5015266"/>
            <a:ext cx="4454914" cy="390525"/>
          </a:xfrm>
          <a:prstGeom prst="rect">
            <a:avLst/>
          </a:prstGeom>
        </p:spPr>
        <p:txBody>
          <a:bodyPr anchor="t" rtlCol="false" tIns="0" lIns="0" bIns="0" rIns="0">
            <a:spAutoFit/>
          </a:bodyPr>
          <a:lstStyle/>
          <a:p>
            <a:pPr algn="ctr">
              <a:lnSpc>
                <a:spcPts val="3028"/>
              </a:lnSpc>
            </a:pPr>
            <a:r>
              <a:rPr lang="en-US" sz="2523">
                <a:solidFill>
                  <a:srgbClr val="FFFFFF"/>
                </a:solidFill>
                <a:latin typeface="Rokkitt"/>
              </a:rPr>
              <a:t>Chấm điểm tín dụng khách hàng</a:t>
            </a:r>
          </a:p>
        </p:txBody>
      </p:sp>
      <p:sp>
        <p:nvSpPr>
          <p:cNvPr name="TextBox 29" id="29"/>
          <p:cNvSpPr txBox="true"/>
          <p:nvPr/>
        </p:nvSpPr>
        <p:spPr>
          <a:xfrm rot="0">
            <a:off x="6916543" y="7034140"/>
            <a:ext cx="4454914" cy="390525"/>
          </a:xfrm>
          <a:prstGeom prst="rect">
            <a:avLst/>
          </a:prstGeom>
        </p:spPr>
        <p:txBody>
          <a:bodyPr anchor="t" rtlCol="false" tIns="0" lIns="0" bIns="0" rIns="0">
            <a:spAutoFit/>
          </a:bodyPr>
          <a:lstStyle/>
          <a:p>
            <a:pPr algn="ctr">
              <a:lnSpc>
                <a:spcPts val="3028"/>
              </a:lnSpc>
            </a:pPr>
            <a:r>
              <a:rPr lang="en-US" sz="2523">
                <a:solidFill>
                  <a:srgbClr val="FFFFFF"/>
                </a:solidFill>
                <a:latin typeface="Rokkitt"/>
              </a:rPr>
              <a:t>Giao diện người dùng thân thiện</a:t>
            </a:r>
          </a:p>
        </p:txBody>
      </p:sp>
      <p:sp>
        <p:nvSpPr>
          <p:cNvPr name="TextBox 30" id="30"/>
          <p:cNvSpPr txBox="true"/>
          <p:nvPr/>
        </p:nvSpPr>
        <p:spPr>
          <a:xfrm rot="0">
            <a:off x="5192728" y="4904541"/>
            <a:ext cx="4454914" cy="771525"/>
          </a:xfrm>
          <a:prstGeom prst="rect">
            <a:avLst/>
          </a:prstGeom>
        </p:spPr>
        <p:txBody>
          <a:bodyPr anchor="t" rtlCol="false" tIns="0" lIns="0" bIns="0" rIns="0">
            <a:spAutoFit/>
          </a:bodyPr>
          <a:lstStyle/>
          <a:p>
            <a:pPr algn="ctr">
              <a:lnSpc>
                <a:spcPts val="3028"/>
              </a:lnSpc>
            </a:pPr>
            <a:r>
              <a:rPr lang="en-US" sz="2523">
                <a:solidFill>
                  <a:srgbClr val="FFFFFF"/>
                </a:solidFill>
                <a:latin typeface="Rokkitt"/>
              </a:rPr>
              <a:t>Thu thập dữ liệu từ nhiều nguồn</a:t>
            </a:r>
          </a:p>
          <a:p>
            <a:pPr algn="ctr">
              <a:lnSpc>
                <a:spcPts val="3028"/>
              </a:lnSpc>
            </a:pPr>
            <a:r>
              <a:rPr lang="en-US" sz="2523">
                <a:solidFill>
                  <a:srgbClr val="FFFFFF"/>
                </a:solidFill>
                <a:latin typeface="Rokkitt"/>
              </a:rPr>
              <a:t>khác nhau</a:t>
            </a:r>
          </a:p>
        </p:txBody>
      </p:sp>
      <p:sp>
        <p:nvSpPr>
          <p:cNvPr name="TextBox 31" id="31"/>
          <p:cNvSpPr txBox="true"/>
          <p:nvPr/>
        </p:nvSpPr>
        <p:spPr>
          <a:xfrm rot="0">
            <a:off x="13247889" y="7034140"/>
            <a:ext cx="4454914" cy="771525"/>
          </a:xfrm>
          <a:prstGeom prst="rect">
            <a:avLst/>
          </a:prstGeom>
        </p:spPr>
        <p:txBody>
          <a:bodyPr anchor="t" rtlCol="false" tIns="0" lIns="0" bIns="0" rIns="0">
            <a:spAutoFit/>
          </a:bodyPr>
          <a:lstStyle/>
          <a:p>
            <a:pPr algn="ctr">
              <a:lnSpc>
                <a:spcPts val="3028"/>
              </a:lnSpc>
            </a:pPr>
            <a:r>
              <a:rPr lang="en-US" sz="2523">
                <a:solidFill>
                  <a:srgbClr val="FFFFFF"/>
                </a:solidFill>
                <a:latin typeface="Rokkitt"/>
              </a:rPr>
              <a:t>Tuân thủ quy định về bảo mật dữ liệu </a:t>
            </a:r>
            <a:r>
              <a:rPr lang="en-US" sz="2523">
                <a:solidFill>
                  <a:srgbClr val="FFFFFF"/>
                </a:solidFill>
                <a:latin typeface="Rokkitt"/>
              </a:rPr>
              <a:t>và quyền riêng tư</a:t>
            </a:r>
          </a:p>
        </p:txBody>
      </p:sp>
      <p:sp>
        <p:nvSpPr>
          <p:cNvPr name="Freeform 32" id="32"/>
          <p:cNvSpPr/>
          <p:nvPr/>
        </p:nvSpPr>
        <p:spPr>
          <a:xfrm flipH="true" flipV="false" rot="0">
            <a:off x="0" y="5221958"/>
            <a:ext cx="4090021" cy="5065042"/>
          </a:xfrm>
          <a:custGeom>
            <a:avLst/>
            <a:gdLst/>
            <a:ahLst/>
            <a:cxnLst/>
            <a:rect r="r" b="b" t="t" l="l"/>
            <a:pathLst>
              <a:path h="5065042" w="4090021">
                <a:moveTo>
                  <a:pt x="4090021" y="0"/>
                </a:moveTo>
                <a:lnTo>
                  <a:pt x="0" y="0"/>
                </a:lnTo>
                <a:lnTo>
                  <a:pt x="0" y="5065042"/>
                </a:lnTo>
                <a:lnTo>
                  <a:pt x="4090021" y="5065042"/>
                </a:lnTo>
                <a:lnTo>
                  <a:pt x="4090021" y="0"/>
                </a:lnTo>
                <a:close/>
              </a:path>
            </a:pathLst>
          </a:custGeom>
          <a:blipFill>
            <a:blip r:embed="rId2"/>
            <a:stretch>
              <a:fillRect l="0" t="0" r="0" b="0"/>
            </a:stretch>
          </a:blipFill>
        </p:spPr>
      </p:sp>
      <p:sp>
        <p:nvSpPr>
          <p:cNvPr name="TextBox 33" id="33"/>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53223" y="5724971"/>
            <a:ext cx="6404358" cy="4114800"/>
          </a:xfrm>
          <a:custGeom>
            <a:avLst/>
            <a:gdLst/>
            <a:ahLst/>
            <a:cxnLst/>
            <a:rect r="r" b="b" t="t" l="l"/>
            <a:pathLst>
              <a:path h="4114800" w="6404358">
                <a:moveTo>
                  <a:pt x="0" y="0"/>
                </a:moveTo>
                <a:lnTo>
                  <a:pt x="6404358" y="0"/>
                </a:lnTo>
                <a:lnTo>
                  <a:pt x="64043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15297" y="3688473"/>
            <a:ext cx="11534018" cy="1801715"/>
          </a:xfrm>
          <a:prstGeom prst="rect">
            <a:avLst/>
          </a:prstGeom>
        </p:spPr>
        <p:txBody>
          <a:bodyPr anchor="t" rtlCol="false" tIns="0" lIns="0" bIns="0" rIns="0">
            <a:spAutoFit/>
          </a:bodyPr>
          <a:lstStyle/>
          <a:p>
            <a:pPr algn="ctr">
              <a:lnSpc>
                <a:spcPts val="7267"/>
              </a:lnSpc>
            </a:pPr>
            <a:r>
              <a:rPr lang="en-US" sz="5191">
                <a:solidFill>
                  <a:srgbClr val="000B5D"/>
                </a:solidFill>
                <a:latin typeface="Rokkitt Bold"/>
              </a:rPr>
              <a:t>B2. MỤC TIÊU, NỘI DUNG VÀ PHƯƠNG PHÁP THỰC HIỆN</a:t>
            </a:r>
          </a:p>
        </p:txBody>
      </p:sp>
      <p:sp>
        <p:nvSpPr>
          <p:cNvPr name="TextBox 4" id="4"/>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18566" y="3966077"/>
            <a:ext cx="5951889" cy="6020692"/>
            <a:chOff x="0" y="0"/>
            <a:chExt cx="1480069" cy="1497179"/>
          </a:xfrm>
        </p:grpSpPr>
        <p:sp>
          <p:nvSpPr>
            <p:cNvPr name="Freeform 3" id="3"/>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D8DFC2"/>
            </a:solidFill>
          </p:spPr>
        </p:sp>
        <p:sp>
          <p:nvSpPr>
            <p:cNvPr name="TextBox 4" id="4"/>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90594" y="3966077"/>
            <a:ext cx="5951889" cy="6020692"/>
            <a:chOff x="0" y="0"/>
            <a:chExt cx="1480069" cy="1497179"/>
          </a:xfrm>
        </p:grpSpPr>
        <p:sp>
          <p:nvSpPr>
            <p:cNvPr name="Freeform 6" id="6"/>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D8DFC2"/>
            </a:solidFill>
          </p:spPr>
        </p:sp>
        <p:sp>
          <p:nvSpPr>
            <p:cNvPr name="TextBox 7" id="7"/>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57156" y="3804667"/>
            <a:ext cx="5951889" cy="6020692"/>
            <a:chOff x="0" y="0"/>
            <a:chExt cx="1480069" cy="1497179"/>
          </a:xfrm>
        </p:grpSpPr>
        <p:sp>
          <p:nvSpPr>
            <p:cNvPr name="Freeform 9" id="9"/>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CADDFF"/>
            </a:solidFill>
          </p:spPr>
        </p:sp>
        <p:sp>
          <p:nvSpPr>
            <p:cNvPr name="TextBox 10" id="10"/>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229183" y="3804667"/>
            <a:ext cx="5951889" cy="6020692"/>
            <a:chOff x="0" y="0"/>
            <a:chExt cx="1480069" cy="1497179"/>
          </a:xfrm>
        </p:grpSpPr>
        <p:sp>
          <p:nvSpPr>
            <p:cNvPr name="Freeform 12" id="12"/>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CADDFF"/>
            </a:solidFill>
          </p:spPr>
        </p:sp>
        <p:sp>
          <p:nvSpPr>
            <p:cNvPr name="TextBox 13" id="13"/>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835251" y="2806817"/>
            <a:ext cx="1995699" cy="19956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207278" y="2806817"/>
            <a:ext cx="1995699" cy="19956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2200526" y="3172093"/>
            <a:ext cx="1265148" cy="1265148"/>
          </a:xfrm>
          <a:custGeom>
            <a:avLst/>
            <a:gdLst/>
            <a:ahLst/>
            <a:cxnLst/>
            <a:rect r="r" b="b" t="t" l="l"/>
            <a:pathLst>
              <a:path h="1265148" w="1265148">
                <a:moveTo>
                  <a:pt x="0" y="0"/>
                </a:moveTo>
                <a:lnTo>
                  <a:pt x="1265148" y="0"/>
                </a:lnTo>
                <a:lnTo>
                  <a:pt x="1265148" y="1265148"/>
                </a:lnTo>
                <a:lnTo>
                  <a:pt x="0" y="1265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693018" y="3297038"/>
            <a:ext cx="1024219" cy="1015257"/>
          </a:xfrm>
          <a:custGeom>
            <a:avLst/>
            <a:gdLst/>
            <a:ahLst/>
            <a:cxnLst/>
            <a:rect r="r" b="b" t="t" l="l"/>
            <a:pathLst>
              <a:path h="1015257" w="1024219">
                <a:moveTo>
                  <a:pt x="0" y="0"/>
                </a:moveTo>
                <a:lnTo>
                  <a:pt x="1024219" y="0"/>
                </a:lnTo>
                <a:lnTo>
                  <a:pt x="1024219" y="1015257"/>
                </a:lnTo>
                <a:lnTo>
                  <a:pt x="0" y="1015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510756" y="-358119"/>
            <a:ext cx="19309513" cy="3164936"/>
            <a:chOff x="0" y="0"/>
            <a:chExt cx="5085633" cy="833563"/>
          </a:xfrm>
        </p:grpSpPr>
        <p:sp>
          <p:nvSpPr>
            <p:cNvPr name="Freeform 23" id="23"/>
            <p:cNvSpPr/>
            <p:nvPr/>
          </p:nvSpPr>
          <p:spPr>
            <a:xfrm flipH="false" flipV="false" rot="0">
              <a:off x="0" y="0"/>
              <a:ext cx="5085633" cy="833563"/>
            </a:xfrm>
            <a:custGeom>
              <a:avLst/>
              <a:gdLst/>
              <a:ahLst/>
              <a:cxnLst/>
              <a:rect r="r" b="b" t="t" l="l"/>
              <a:pathLst>
                <a:path h="833563" w="5085633">
                  <a:moveTo>
                    <a:pt x="0" y="0"/>
                  </a:moveTo>
                  <a:lnTo>
                    <a:pt x="5085633" y="0"/>
                  </a:lnTo>
                  <a:lnTo>
                    <a:pt x="5085633" y="833563"/>
                  </a:lnTo>
                  <a:lnTo>
                    <a:pt x="0" y="833563"/>
                  </a:lnTo>
                  <a:close/>
                </a:path>
              </a:pathLst>
            </a:custGeom>
            <a:solidFill>
              <a:srgbClr val="000B5D"/>
            </a:solidFill>
          </p:spPr>
        </p:sp>
        <p:sp>
          <p:nvSpPr>
            <p:cNvPr name="TextBox 24" id="24"/>
            <p:cNvSpPr txBox="true"/>
            <p:nvPr/>
          </p:nvSpPr>
          <p:spPr>
            <a:xfrm>
              <a:off x="0" y="-38100"/>
              <a:ext cx="5085633" cy="871663"/>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5400000">
            <a:off x="1044543" y="128344"/>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2824821" y="668917"/>
            <a:ext cx="12638359" cy="1193800"/>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FDFDFD"/>
                </a:solidFill>
                <a:latin typeface="Rokkitt Semi-Bold"/>
              </a:rPr>
              <a:t>NỘI DUNG 1</a:t>
            </a:r>
          </a:p>
        </p:txBody>
      </p:sp>
      <p:sp>
        <p:nvSpPr>
          <p:cNvPr name="TextBox 27" id="27"/>
          <p:cNvSpPr txBox="true"/>
          <p:nvPr/>
        </p:nvSpPr>
        <p:spPr>
          <a:xfrm rot="0">
            <a:off x="3487790" y="5722305"/>
            <a:ext cx="5434676" cy="3310946"/>
          </a:xfrm>
          <a:prstGeom prst="rect">
            <a:avLst/>
          </a:prstGeom>
        </p:spPr>
        <p:txBody>
          <a:bodyPr anchor="t" rtlCol="false" tIns="0" lIns="0" bIns="0" rIns="0">
            <a:spAutoFit/>
          </a:bodyPr>
          <a:lstStyle/>
          <a:p>
            <a:pPr algn="just">
              <a:lnSpc>
                <a:spcPts val="4406"/>
              </a:lnSpc>
            </a:pPr>
            <a:r>
              <a:rPr lang="en-US" sz="3147">
                <a:solidFill>
                  <a:srgbClr val="000B5D"/>
                </a:solidFill>
                <a:latin typeface="Rokkitt"/>
              </a:rPr>
              <a:t>Cơ sở lý thuyết của việc ứng dụng thuật toán Big Data Mạng nơ ron nhân tạo (ANN), thuật toán Splines hồi quy thích ứng đa biến (MARS) và thuật toán Phân cụm K-means</a:t>
            </a:r>
          </a:p>
        </p:txBody>
      </p:sp>
      <p:sp>
        <p:nvSpPr>
          <p:cNvPr name="TextBox 28" id="28"/>
          <p:cNvSpPr txBox="true"/>
          <p:nvPr/>
        </p:nvSpPr>
        <p:spPr>
          <a:xfrm rot="0">
            <a:off x="2991492" y="4833792"/>
            <a:ext cx="6427272"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NỘI DUNG 1</a:t>
            </a:r>
          </a:p>
        </p:txBody>
      </p:sp>
      <p:sp>
        <p:nvSpPr>
          <p:cNvPr name="TextBox 29" id="29"/>
          <p:cNvSpPr txBox="true"/>
          <p:nvPr/>
        </p:nvSpPr>
        <p:spPr>
          <a:xfrm rot="0">
            <a:off x="9619464" y="4833792"/>
            <a:ext cx="6427272"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MỤC TIÊU 1</a:t>
            </a:r>
          </a:p>
        </p:txBody>
      </p:sp>
      <p:sp>
        <p:nvSpPr>
          <p:cNvPr name="TextBox 30" id="30"/>
          <p:cNvSpPr txBox="true"/>
          <p:nvPr/>
        </p:nvSpPr>
        <p:spPr>
          <a:xfrm rot="0">
            <a:off x="10018566" y="5722305"/>
            <a:ext cx="5693282" cy="3863396"/>
          </a:xfrm>
          <a:prstGeom prst="rect">
            <a:avLst/>
          </a:prstGeom>
        </p:spPr>
        <p:txBody>
          <a:bodyPr anchor="t" rtlCol="false" tIns="0" lIns="0" bIns="0" rIns="0">
            <a:spAutoFit/>
          </a:bodyPr>
          <a:lstStyle/>
          <a:p>
            <a:pPr algn="just">
              <a:lnSpc>
                <a:spcPts val="4406"/>
              </a:lnSpc>
            </a:pPr>
            <a:r>
              <a:rPr lang="en-US" sz="3147">
                <a:solidFill>
                  <a:srgbClr val="000B5D"/>
                </a:solidFill>
                <a:latin typeface="Rokkitt"/>
              </a:rPr>
              <a:t>Nắm vững cơ sở lý thuyết của các thuật toán Big Data như Mạng nơ ron nhân tạo (ANN), Splines hồi quy thích ứng đa biến (MARS) và Phân cụm K-means để áp dụng chúng trong việc xây dựng ứng dụng Chấm điểm tín dụng.</a:t>
            </a:r>
          </a:p>
        </p:txBody>
      </p:sp>
      <p:sp>
        <p:nvSpPr>
          <p:cNvPr name="TextBox 31" id="31"/>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047500" y="3648057"/>
            <a:ext cx="10192999" cy="6218541"/>
          </a:xfrm>
          <a:custGeom>
            <a:avLst/>
            <a:gdLst/>
            <a:ahLst/>
            <a:cxnLst/>
            <a:rect r="r" b="b" t="t" l="l"/>
            <a:pathLst>
              <a:path h="6218541" w="10192999">
                <a:moveTo>
                  <a:pt x="0" y="0"/>
                </a:moveTo>
                <a:lnTo>
                  <a:pt x="10193000" y="0"/>
                </a:lnTo>
                <a:lnTo>
                  <a:pt x="10193000" y="6218541"/>
                </a:lnTo>
                <a:lnTo>
                  <a:pt x="0" y="6218541"/>
                </a:lnTo>
                <a:lnTo>
                  <a:pt x="0" y="0"/>
                </a:lnTo>
                <a:close/>
              </a:path>
            </a:pathLst>
          </a:custGeom>
          <a:blipFill>
            <a:blip r:embed="rId4"/>
            <a:stretch>
              <a:fillRect l="0" t="0" r="0" b="0"/>
            </a:stretch>
          </a:blipFill>
        </p:spPr>
      </p:sp>
      <p:sp>
        <p:nvSpPr>
          <p:cNvPr name="TextBox 7" id="7"/>
          <p:cNvSpPr txBox="true"/>
          <p:nvPr/>
        </p:nvSpPr>
        <p:spPr>
          <a:xfrm rot="0">
            <a:off x="2121548" y="47631"/>
            <a:ext cx="15608248" cy="761988"/>
          </a:xfrm>
          <a:prstGeom prst="rect">
            <a:avLst/>
          </a:prstGeom>
        </p:spPr>
        <p:txBody>
          <a:bodyPr anchor="t" rtlCol="false" tIns="0" lIns="0" bIns="0" rIns="0">
            <a:spAutoFit/>
          </a:bodyPr>
          <a:lstStyle/>
          <a:p>
            <a:pPr algn="just">
              <a:lnSpc>
                <a:spcPts val="6429"/>
              </a:lnSpc>
            </a:pPr>
            <a:r>
              <a:rPr lang="en-US" sz="3920" spc="133">
                <a:solidFill>
                  <a:srgbClr val="000B5D"/>
                </a:solidFill>
                <a:latin typeface="Rokkitt Bold"/>
              </a:rPr>
              <a:t>Mạng nơ ron nhân tạo (ANNs): Mạng nơ ron truyền thẳng (MLP)</a:t>
            </a:r>
          </a:p>
        </p:txBody>
      </p:sp>
      <p:sp>
        <p:nvSpPr>
          <p:cNvPr name="TextBox 8" id="8"/>
          <p:cNvSpPr txBox="true"/>
          <p:nvPr/>
        </p:nvSpPr>
        <p:spPr>
          <a:xfrm rot="0">
            <a:off x="431317" y="1434037"/>
            <a:ext cx="17425366" cy="2537079"/>
          </a:xfrm>
          <a:prstGeom prst="rect">
            <a:avLst/>
          </a:prstGeom>
        </p:spPr>
        <p:txBody>
          <a:bodyPr anchor="t" rtlCol="false" tIns="0" lIns="0" bIns="0" rIns="0">
            <a:spAutoFit/>
          </a:bodyPr>
          <a:lstStyle/>
          <a:p>
            <a:pPr algn="just">
              <a:lnSpc>
                <a:spcPts val="3977"/>
              </a:lnSpc>
            </a:pPr>
            <a:r>
              <a:rPr lang="en-US" sz="3399">
                <a:solidFill>
                  <a:srgbClr val="000B5D"/>
                </a:solidFill>
                <a:latin typeface="Rokkitt"/>
              </a:rPr>
              <a:t>Bao gồm một lớp đầu vào, một hoặc nhiều lớp ẩn và một lớp đầu ra. Mạng nơ ron truyền thẳng xử lý dữ liệu một chiều, từ lớp đầu vào đến lớp đầu ra. Mỗi nút trong cùng một lớp được kết nối với tất cả các nút trong lớp tiếp theo. Mạng truyền thẳng sử dụng một quy trình phản hồi để cải thiện dự đoán theo thời gian.</a:t>
            </a:r>
          </a:p>
          <a:p>
            <a:pPr algn="just">
              <a:lnSpc>
                <a:spcPts val="3977"/>
              </a:lnSpc>
            </a:pPr>
          </a:p>
        </p:txBody>
      </p:sp>
      <p:sp>
        <p:nvSpPr>
          <p:cNvPr name="TextBox 9" id="9"/>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877198" cy="1337898"/>
            <a:chOff x="0" y="0"/>
            <a:chExt cx="8078176" cy="1094215"/>
          </a:xfrm>
        </p:grpSpPr>
        <p:sp>
          <p:nvSpPr>
            <p:cNvPr name="Freeform 3" id="3"/>
            <p:cNvSpPr/>
            <p:nvPr/>
          </p:nvSpPr>
          <p:spPr>
            <a:xfrm flipH="false" flipV="false" rot="0">
              <a:off x="0" y="0"/>
              <a:ext cx="8078176" cy="1094215"/>
            </a:xfrm>
            <a:custGeom>
              <a:avLst/>
              <a:gdLst/>
              <a:ahLst/>
              <a:cxnLst/>
              <a:rect r="r" b="b" t="t" l="l"/>
              <a:pathLst>
                <a:path h="1094215" w="8078176">
                  <a:moveTo>
                    <a:pt x="0" y="0"/>
                  </a:moveTo>
                  <a:lnTo>
                    <a:pt x="0" y="1094215"/>
                  </a:lnTo>
                  <a:lnTo>
                    <a:pt x="8078176" y="1094215"/>
                  </a:lnTo>
                  <a:lnTo>
                    <a:pt x="8078176" y="0"/>
                  </a:lnTo>
                  <a:lnTo>
                    <a:pt x="0" y="0"/>
                  </a:lnTo>
                  <a:close/>
                  <a:moveTo>
                    <a:pt x="8017215" y="1033254"/>
                  </a:moveTo>
                  <a:lnTo>
                    <a:pt x="59690" y="1033254"/>
                  </a:lnTo>
                  <a:lnTo>
                    <a:pt x="59690" y="59690"/>
                  </a:lnTo>
                  <a:lnTo>
                    <a:pt x="8017215" y="59690"/>
                  </a:lnTo>
                  <a:lnTo>
                    <a:pt x="8017215" y="1033254"/>
                  </a:lnTo>
                  <a:close/>
                </a:path>
              </a:pathLst>
            </a:custGeom>
            <a:solidFill>
              <a:srgbClr val="000B5D"/>
            </a:solidFill>
          </p:spPr>
        </p:sp>
      </p:grpSp>
      <p:grpSp>
        <p:nvGrpSpPr>
          <p:cNvPr name="Group 4" id="4"/>
          <p:cNvGrpSpPr/>
          <p:nvPr/>
        </p:nvGrpSpPr>
        <p:grpSpPr>
          <a:xfrm rot="0">
            <a:off x="8410802" y="0"/>
            <a:ext cx="9877198" cy="1337898"/>
            <a:chOff x="0" y="0"/>
            <a:chExt cx="8078176" cy="1094215"/>
          </a:xfrm>
        </p:grpSpPr>
        <p:sp>
          <p:nvSpPr>
            <p:cNvPr name="Freeform 5" id="5"/>
            <p:cNvSpPr/>
            <p:nvPr/>
          </p:nvSpPr>
          <p:spPr>
            <a:xfrm flipH="false" flipV="false" rot="0">
              <a:off x="0" y="0"/>
              <a:ext cx="8078176" cy="1094215"/>
            </a:xfrm>
            <a:custGeom>
              <a:avLst/>
              <a:gdLst/>
              <a:ahLst/>
              <a:cxnLst/>
              <a:rect r="r" b="b" t="t" l="l"/>
              <a:pathLst>
                <a:path h="1094215" w="8078176">
                  <a:moveTo>
                    <a:pt x="0" y="0"/>
                  </a:moveTo>
                  <a:lnTo>
                    <a:pt x="0" y="1094215"/>
                  </a:lnTo>
                  <a:lnTo>
                    <a:pt x="8078176" y="1094215"/>
                  </a:lnTo>
                  <a:lnTo>
                    <a:pt x="8078176" y="0"/>
                  </a:lnTo>
                  <a:lnTo>
                    <a:pt x="0" y="0"/>
                  </a:lnTo>
                  <a:close/>
                  <a:moveTo>
                    <a:pt x="8017215" y="1033254"/>
                  </a:moveTo>
                  <a:lnTo>
                    <a:pt x="59690" y="1033254"/>
                  </a:lnTo>
                  <a:lnTo>
                    <a:pt x="59690" y="59690"/>
                  </a:lnTo>
                  <a:lnTo>
                    <a:pt x="8017215" y="59690"/>
                  </a:lnTo>
                  <a:lnTo>
                    <a:pt x="8017215" y="1033254"/>
                  </a:lnTo>
                  <a:close/>
                </a:path>
              </a:pathLst>
            </a:custGeom>
            <a:solidFill>
              <a:srgbClr val="000B5D"/>
            </a:solidFill>
          </p:spPr>
        </p:sp>
      </p:grpSp>
      <p:sp>
        <p:nvSpPr>
          <p:cNvPr name="AutoShape 6" id="6"/>
          <p:cNvSpPr/>
          <p:nvPr/>
        </p:nvSpPr>
        <p:spPr>
          <a:xfrm rot="0">
            <a:off x="8083301" y="0"/>
            <a:ext cx="1793897" cy="1337898"/>
          </a:xfrm>
          <a:prstGeom prst="rect">
            <a:avLst/>
          </a:prstGeom>
          <a:solidFill>
            <a:srgbClr val="000B5D"/>
          </a:solidFill>
        </p:spPr>
      </p:sp>
      <p:sp>
        <p:nvSpPr>
          <p:cNvPr name="Freeform 7" id="7"/>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387731" y="76430"/>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867083" y="1861773"/>
            <a:ext cx="113167" cy="8230319"/>
          </a:xfrm>
          <a:custGeom>
            <a:avLst/>
            <a:gdLst/>
            <a:ahLst/>
            <a:cxnLst/>
            <a:rect r="r" b="b" t="t" l="l"/>
            <a:pathLst>
              <a:path h="8230319" w="113167">
                <a:moveTo>
                  <a:pt x="0" y="0"/>
                </a:moveTo>
                <a:lnTo>
                  <a:pt x="113167" y="0"/>
                </a:lnTo>
                <a:lnTo>
                  <a:pt x="113167" y="8230319"/>
                </a:lnTo>
                <a:lnTo>
                  <a:pt x="0" y="8230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55915" y="2260268"/>
            <a:ext cx="8501618" cy="5757025"/>
          </a:xfrm>
          <a:prstGeom prst="rect">
            <a:avLst/>
          </a:prstGeom>
        </p:spPr>
        <p:txBody>
          <a:bodyPr anchor="t" rtlCol="false" tIns="0" lIns="0" bIns="0" rIns="0">
            <a:spAutoFit/>
          </a:bodyPr>
          <a:lstStyle/>
          <a:p>
            <a:pPr algn="just">
              <a:lnSpc>
                <a:spcPts val="6593"/>
              </a:lnSpc>
            </a:pPr>
            <a:r>
              <a:rPr lang="en-US" sz="4020" spc="136">
                <a:solidFill>
                  <a:srgbClr val="000B5D"/>
                </a:solidFill>
                <a:latin typeface="Rokkitt"/>
              </a:rPr>
              <a:t>Một phương pháp trong học máy và thống kê được sử dụng cho việc dự đoán và mô hình hóa mối quan hệ giữa biến phụ thuộc và biến độc lập trong các tập dữ liệu có tính phi tuyến tính và đa chiều.</a:t>
            </a:r>
          </a:p>
          <a:p>
            <a:pPr algn="just">
              <a:lnSpc>
                <a:spcPts val="6593"/>
              </a:lnSpc>
            </a:pPr>
          </a:p>
        </p:txBody>
      </p:sp>
      <p:sp>
        <p:nvSpPr>
          <p:cNvPr name="TextBox 11" id="11"/>
          <p:cNvSpPr txBox="true"/>
          <p:nvPr/>
        </p:nvSpPr>
        <p:spPr>
          <a:xfrm rot="0">
            <a:off x="9208850" y="2260268"/>
            <a:ext cx="8501618" cy="7414375"/>
          </a:xfrm>
          <a:prstGeom prst="rect">
            <a:avLst/>
          </a:prstGeom>
        </p:spPr>
        <p:txBody>
          <a:bodyPr anchor="t" rtlCol="false" tIns="0" lIns="0" bIns="0" rIns="0">
            <a:spAutoFit/>
          </a:bodyPr>
          <a:lstStyle/>
          <a:p>
            <a:pPr algn="just">
              <a:lnSpc>
                <a:spcPts val="6593"/>
              </a:lnSpc>
            </a:pPr>
            <a:r>
              <a:rPr lang="en-US" sz="4020" spc="136">
                <a:solidFill>
                  <a:srgbClr val="000B5D"/>
                </a:solidFill>
                <a:latin typeface="Rokkitt"/>
              </a:rPr>
              <a:t>Phương pháp để tìm các cụm và hạt nhân - trung tâm của cụm trong một tập hợp dữ liệu không được gắn nhãn. Người ta chọn số lượng hạt nhân cụm mong muốn phân chẳng hạn như k cụm. Thuật toán K-mean di chuyển lặp đi lặp lại các hạt nhân để giảm thiểu tổng số trong phương sai cụm. </a:t>
            </a:r>
          </a:p>
        </p:txBody>
      </p:sp>
      <p:sp>
        <p:nvSpPr>
          <p:cNvPr name="TextBox 12" id="12"/>
          <p:cNvSpPr txBox="true"/>
          <p:nvPr/>
        </p:nvSpPr>
        <p:spPr>
          <a:xfrm rot="0">
            <a:off x="157541" y="-18820"/>
            <a:ext cx="7925760" cy="1390427"/>
          </a:xfrm>
          <a:prstGeom prst="rect">
            <a:avLst/>
          </a:prstGeom>
        </p:spPr>
        <p:txBody>
          <a:bodyPr anchor="t" rtlCol="false" tIns="0" lIns="0" bIns="0" rIns="0">
            <a:spAutoFit/>
          </a:bodyPr>
          <a:lstStyle/>
          <a:p>
            <a:pPr algn="just">
              <a:lnSpc>
                <a:spcPts val="5606"/>
              </a:lnSpc>
            </a:pPr>
            <a:r>
              <a:rPr lang="en-US" sz="3920" spc="133">
                <a:solidFill>
                  <a:srgbClr val="000B5D"/>
                </a:solidFill>
                <a:latin typeface="Rokkitt Bold"/>
              </a:rPr>
              <a:t>Splines hồi quy thích ứng đa biến </a:t>
            </a:r>
          </a:p>
          <a:p>
            <a:pPr algn="ctr">
              <a:lnSpc>
                <a:spcPts val="5606"/>
              </a:lnSpc>
            </a:pPr>
            <a:r>
              <a:rPr lang="en-US" sz="3920" spc="133">
                <a:solidFill>
                  <a:srgbClr val="000B5D"/>
                </a:solidFill>
                <a:latin typeface="Rokkitt Bold"/>
              </a:rPr>
              <a:t>(MARS)</a:t>
            </a:r>
          </a:p>
        </p:txBody>
      </p:sp>
      <p:sp>
        <p:nvSpPr>
          <p:cNvPr name="TextBox 13" id="13"/>
          <p:cNvSpPr txBox="true"/>
          <p:nvPr/>
        </p:nvSpPr>
        <p:spPr>
          <a:xfrm rot="0">
            <a:off x="11421748" y="278535"/>
            <a:ext cx="7925760" cy="685577"/>
          </a:xfrm>
          <a:prstGeom prst="rect">
            <a:avLst/>
          </a:prstGeom>
        </p:spPr>
        <p:txBody>
          <a:bodyPr anchor="t" rtlCol="false" tIns="0" lIns="0" bIns="0" rIns="0">
            <a:spAutoFit/>
          </a:bodyPr>
          <a:lstStyle/>
          <a:p>
            <a:pPr algn="just">
              <a:lnSpc>
                <a:spcPts val="5606"/>
              </a:lnSpc>
            </a:pPr>
            <a:r>
              <a:rPr lang="en-US" sz="3920" spc="133">
                <a:solidFill>
                  <a:srgbClr val="000B5D"/>
                </a:solidFill>
                <a:latin typeface="Rokkitt Bold"/>
              </a:rPr>
              <a:t>Phân cụm K-means</a:t>
            </a:r>
          </a:p>
        </p:txBody>
      </p:sp>
      <p:sp>
        <p:nvSpPr>
          <p:cNvPr name="TextBox 14" id="14"/>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009" y="3416507"/>
            <a:ext cx="3439210" cy="2955571"/>
            <a:chOff x="0" y="0"/>
            <a:chExt cx="812800" cy="698500"/>
          </a:xfrm>
        </p:grpSpPr>
        <p:sp>
          <p:nvSpPr>
            <p:cNvPr name="Freeform 3" id="3"/>
            <p:cNvSpPr/>
            <p:nvPr/>
          </p:nvSpPr>
          <p:spPr>
            <a:xfrm flipH="false" flipV="false" rot="0">
              <a:off x="4755" y="0"/>
              <a:ext cx="803290" cy="698500"/>
            </a:xfrm>
            <a:custGeom>
              <a:avLst/>
              <a:gdLst/>
              <a:ahLst/>
              <a:cxnLst/>
              <a:rect r="r" b="b" t="t" l="l"/>
              <a:pathLst>
                <a:path h="698500" w="803290">
                  <a:moveTo>
                    <a:pt x="795592" y="370653"/>
                  </a:moveTo>
                  <a:lnTo>
                    <a:pt x="617298" y="677097"/>
                  </a:lnTo>
                  <a:cubicBezTo>
                    <a:pt x="609588" y="690348"/>
                    <a:pt x="595414" y="698500"/>
                    <a:pt x="580083" y="698500"/>
                  </a:cubicBezTo>
                  <a:lnTo>
                    <a:pt x="223207" y="698500"/>
                  </a:lnTo>
                  <a:cubicBezTo>
                    <a:pt x="207876" y="698500"/>
                    <a:pt x="193702" y="690348"/>
                    <a:pt x="185992" y="677097"/>
                  </a:cubicBezTo>
                  <a:lnTo>
                    <a:pt x="7698" y="370653"/>
                  </a:lnTo>
                  <a:cubicBezTo>
                    <a:pt x="0" y="357422"/>
                    <a:pt x="0" y="341078"/>
                    <a:pt x="7698" y="327847"/>
                  </a:cubicBezTo>
                  <a:lnTo>
                    <a:pt x="185992" y="21403"/>
                  </a:lnTo>
                  <a:cubicBezTo>
                    <a:pt x="193702" y="8152"/>
                    <a:pt x="207876" y="0"/>
                    <a:pt x="223207" y="0"/>
                  </a:cubicBezTo>
                  <a:lnTo>
                    <a:pt x="580083" y="0"/>
                  </a:lnTo>
                  <a:cubicBezTo>
                    <a:pt x="595414" y="0"/>
                    <a:pt x="609588" y="8152"/>
                    <a:pt x="617298" y="21403"/>
                  </a:cubicBezTo>
                  <a:lnTo>
                    <a:pt x="795592" y="327847"/>
                  </a:lnTo>
                  <a:cubicBezTo>
                    <a:pt x="803290" y="341078"/>
                    <a:pt x="803290" y="357422"/>
                    <a:pt x="795592" y="370653"/>
                  </a:cubicBezTo>
                  <a:close/>
                </a:path>
              </a:pathLst>
            </a:custGeom>
            <a:solidFill>
              <a:srgbClr val="000B5D"/>
            </a:solidFill>
          </p:spPr>
        </p:sp>
        <p:sp>
          <p:nvSpPr>
            <p:cNvPr name="TextBox 4" id="4"/>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4026330" y="3416507"/>
            <a:ext cx="3439210" cy="2955571"/>
            <a:chOff x="0" y="0"/>
            <a:chExt cx="812800" cy="698500"/>
          </a:xfrm>
        </p:grpSpPr>
        <p:sp>
          <p:nvSpPr>
            <p:cNvPr name="Freeform 6" id="6"/>
            <p:cNvSpPr/>
            <p:nvPr/>
          </p:nvSpPr>
          <p:spPr>
            <a:xfrm flipH="false" flipV="false" rot="0">
              <a:off x="4755" y="0"/>
              <a:ext cx="803290" cy="698500"/>
            </a:xfrm>
            <a:custGeom>
              <a:avLst/>
              <a:gdLst/>
              <a:ahLst/>
              <a:cxnLst/>
              <a:rect r="r" b="b" t="t" l="l"/>
              <a:pathLst>
                <a:path h="698500" w="803290">
                  <a:moveTo>
                    <a:pt x="795592" y="370653"/>
                  </a:moveTo>
                  <a:lnTo>
                    <a:pt x="617298" y="677097"/>
                  </a:lnTo>
                  <a:cubicBezTo>
                    <a:pt x="609588" y="690348"/>
                    <a:pt x="595414" y="698500"/>
                    <a:pt x="580083" y="698500"/>
                  </a:cubicBezTo>
                  <a:lnTo>
                    <a:pt x="223207" y="698500"/>
                  </a:lnTo>
                  <a:cubicBezTo>
                    <a:pt x="207876" y="698500"/>
                    <a:pt x="193702" y="690348"/>
                    <a:pt x="185992" y="677097"/>
                  </a:cubicBezTo>
                  <a:lnTo>
                    <a:pt x="7698" y="370653"/>
                  </a:lnTo>
                  <a:cubicBezTo>
                    <a:pt x="0" y="357422"/>
                    <a:pt x="0" y="341078"/>
                    <a:pt x="7698" y="327847"/>
                  </a:cubicBezTo>
                  <a:lnTo>
                    <a:pt x="185992" y="21403"/>
                  </a:lnTo>
                  <a:cubicBezTo>
                    <a:pt x="193702" y="8152"/>
                    <a:pt x="207876" y="0"/>
                    <a:pt x="223207" y="0"/>
                  </a:cubicBezTo>
                  <a:lnTo>
                    <a:pt x="580083" y="0"/>
                  </a:lnTo>
                  <a:cubicBezTo>
                    <a:pt x="595414" y="0"/>
                    <a:pt x="609588" y="8152"/>
                    <a:pt x="617298" y="21403"/>
                  </a:cubicBezTo>
                  <a:lnTo>
                    <a:pt x="795592" y="327847"/>
                  </a:lnTo>
                  <a:cubicBezTo>
                    <a:pt x="803290" y="341078"/>
                    <a:pt x="803290" y="357422"/>
                    <a:pt x="795592" y="370653"/>
                  </a:cubicBezTo>
                  <a:close/>
                </a:path>
              </a:pathLst>
            </a:custGeom>
            <a:solidFill>
              <a:srgbClr val="000B5D"/>
            </a:solidFill>
          </p:spPr>
        </p:sp>
        <p:sp>
          <p:nvSpPr>
            <p:cNvPr name="TextBox 7" id="7"/>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264252" y="3496638"/>
            <a:ext cx="3252723" cy="2795309"/>
            <a:chOff x="0" y="0"/>
            <a:chExt cx="812800" cy="698500"/>
          </a:xfrm>
        </p:grpSpPr>
        <p:sp>
          <p:nvSpPr>
            <p:cNvPr name="Freeform 9" id="9"/>
            <p:cNvSpPr/>
            <p:nvPr/>
          </p:nvSpPr>
          <p:spPr>
            <a:xfrm flipH="false" flipV="false" rot="0">
              <a:off x="5028" y="0"/>
              <a:ext cx="802745" cy="698500"/>
            </a:xfrm>
            <a:custGeom>
              <a:avLst/>
              <a:gdLst/>
              <a:ahLst/>
              <a:cxnLst/>
              <a:rect r="r" b="b" t="t" l="l"/>
              <a:pathLst>
                <a:path h="698500" w="802745">
                  <a:moveTo>
                    <a:pt x="794606" y="371880"/>
                  </a:moveTo>
                  <a:lnTo>
                    <a:pt x="617738" y="675870"/>
                  </a:lnTo>
                  <a:cubicBezTo>
                    <a:pt x="609587" y="689881"/>
                    <a:pt x="594600" y="698500"/>
                    <a:pt x="578391" y="698500"/>
                  </a:cubicBezTo>
                  <a:lnTo>
                    <a:pt x="224353" y="698500"/>
                  </a:lnTo>
                  <a:cubicBezTo>
                    <a:pt x="208144" y="698500"/>
                    <a:pt x="193157" y="689881"/>
                    <a:pt x="185005" y="675870"/>
                  </a:cubicBezTo>
                  <a:lnTo>
                    <a:pt x="8139" y="371880"/>
                  </a:lnTo>
                  <a:cubicBezTo>
                    <a:pt x="0" y="357891"/>
                    <a:pt x="0" y="340609"/>
                    <a:pt x="8139" y="326620"/>
                  </a:cubicBezTo>
                  <a:lnTo>
                    <a:pt x="185005" y="22630"/>
                  </a:lnTo>
                  <a:cubicBezTo>
                    <a:pt x="193157" y="8619"/>
                    <a:pt x="208144" y="0"/>
                    <a:pt x="224353" y="0"/>
                  </a:cubicBezTo>
                  <a:lnTo>
                    <a:pt x="578391" y="0"/>
                  </a:lnTo>
                  <a:cubicBezTo>
                    <a:pt x="594600" y="0"/>
                    <a:pt x="609587" y="8619"/>
                    <a:pt x="617738" y="22630"/>
                  </a:cubicBezTo>
                  <a:lnTo>
                    <a:pt x="794606" y="326620"/>
                  </a:lnTo>
                  <a:cubicBezTo>
                    <a:pt x="802744" y="340609"/>
                    <a:pt x="802744" y="357891"/>
                    <a:pt x="794606" y="371880"/>
                  </a:cubicBezTo>
                  <a:close/>
                </a:path>
              </a:pathLst>
            </a:custGeom>
            <a:solidFill>
              <a:srgbClr val="FFFFFF"/>
            </a:solidFill>
          </p:spPr>
        </p:sp>
        <p:sp>
          <p:nvSpPr>
            <p:cNvPr name="TextBox 10" id="10"/>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4119573" y="3496638"/>
            <a:ext cx="3252723" cy="2795309"/>
            <a:chOff x="0" y="0"/>
            <a:chExt cx="812800" cy="698500"/>
          </a:xfrm>
        </p:grpSpPr>
        <p:sp>
          <p:nvSpPr>
            <p:cNvPr name="Freeform 12" id="12"/>
            <p:cNvSpPr/>
            <p:nvPr/>
          </p:nvSpPr>
          <p:spPr>
            <a:xfrm flipH="false" flipV="false" rot="0">
              <a:off x="5028" y="0"/>
              <a:ext cx="802745" cy="698500"/>
            </a:xfrm>
            <a:custGeom>
              <a:avLst/>
              <a:gdLst/>
              <a:ahLst/>
              <a:cxnLst/>
              <a:rect r="r" b="b" t="t" l="l"/>
              <a:pathLst>
                <a:path h="698500" w="802745">
                  <a:moveTo>
                    <a:pt x="794606" y="371880"/>
                  </a:moveTo>
                  <a:lnTo>
                    <a:pt x="617738" y="675870"/>
                  </a:lnTo>
                  <a:cubicBezTo>
                    <a:pt x="609587" y="689881"/>
                    <a:pt x="594600" y="698500"/>
                    <a:pt x="578391" y="698500"/>
                  </a:cubicBezTo>
                  <a:lnTo>
                    <a:pt x="224353" y="698500"/>
                  </a:lnTo>
                  <a:cubicBezTo>
                    <a:pt x="208144" y="698500"/>
                    <a:pt x="193157" y="689881"/>
                    <a:pt x="185005" y="675870"/>
                  </a:cubicBezTo>
                  <a:lnTo>
                    <a:pt x="8139" y="371880"/>
                  </a:lnTo>
                  <a:cubicBezTo>
                    <a:pt x="0" y="357891"/>
                    <a:pt x="0" y="340609"/>
                    <a:pt x="8139" y="326620"/>
                  </a:cubicBezTo>
                  <a:lnTo>
                    <a:pt x="185005" y="22630"/>
                  </a:lnTo>
                  <a:cubicBezTo>
                    <a:pt x="193157" y="8619"/>
                    <a:pt x="208144" y="0"/>
                    <a:pt x="224353" y="0"/>
                  </a:cubicBezTo>
                  <a:lnTo>
                    <a:pt x="578391" y="0"/>
                  </a:lnTo>
                  <a:cubicBezTo>
                    <a:pt x="594600" y="0"/>
                    <a:pt x="609587" y="8619"/>
                    <a:pt x="617738" y="22630"/>
                  </a:cubicBezTo>
                  <a:lnTo>
                    <a:pt x="794606" y="326620"/>
                  </a:lnTo>
                  <a:cubicBezTo>
                    <a:pt x="802744" y="340609"/>
                    <a:pt x="802744" y="357891"/>
                    <a:pt x="794606" y="371880"/>
                  </a:cubicBezTo>
                  <a:close/>
                </a:path>
              </a:pathLst>
            </a:custGeom>
            <a:solidFill>
              <a:srgbClr val="FFFFFF"/>
            </a:solidFill>
          </p:spPr>
        </p:sp>
        <p:sp>
          <p:nvSpPr>
            <p:cNvPr name="TextBox 13" id="13"/>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383666" y="3589345"/>
            <a:ext cx="3013894" cy="2609896"/>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499" r="0" b="-7499"/>
              </a:stretch>
            </a:blipFill>
          </p:spPr>
        </p:sp>
      </p:grpSp>
      <p:grpSp>
        <p:nvGrpSpPr>
          <p:cNvPr name="Group 16" id="16"/>
          <p:cNvGrpSpPr/>
          <p:nvPr/>
        </p:nvGrpSpPr>
        <p:grpSpPr>
          <a:xfrm rot="0">
            <a:off x="4238988" y="3589345"/>
            <a:ext cx="3013894" cy="2609896"/>
            <a:chOff x="0" y="0"/>
            <a:chExt cx="4282440" cy="3708400"/>
          </a:xfrm>
        </p:grpSpPr>
        <p:sp>
          <p:nvSpPr>
            <p:cNvPr name="Freeform 17" id="1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7491" r="0" b="-7491"/>
              </a:stretch>
            </a:blipFill>
          </p:spPr>
        </p:sp>
      </p:grpSp>
      <p:grpSp>
        <p:nvGrpSpPr>
          <p:cNvPr name="Group 18" id="18"/>
          <p:cNvGrpSpPr/>
          <p:nvPr/>
        </p:nvGrpSpPr>
        <p:grpSpPr>
          <a:xfrm rot="0">
            <a:off x="-2092605" y="9258300"/>
            <a:ext cx="4185210" cy="2172476"/>
            <a:chOff x="0" y="0"/>
            <a:chExt cx="1345639" cy="698500"/>
          </a:xfrm>
        </p:grpSpPr>
        <p:sp>
          <p:nvSpPr>
            <p:cNvPr name="Freeform 19" id="1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20" id="2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21" id="21"/>
          <p:cNvGrpSpPr/>
          <p:nvPr/>
        </p:nvGrpSpPr>
        <p:grpSpPr>
          <a:xfrm rot="0">
            <a:off x="14234417" y="-1711588"/>
            <a:ext cx="4185210" cy="2172476"/>
            <a:chOff x="0" y="0"/>
            <a:chExt cx="1345639" cy="698500"/>
          </a:xfrm>
        </p:grpSpPr>
        <p:sp>
          <p:nvSpPr>
            <p:cNvPr name="Freeform 22" id="22"/>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23" id="23"/>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24" id="24"/>
          <p:cNvGrpSpPr/>
          <p:nvPr/>
        </p:nvGrpSpPr>
        <p:grpSpPr>
          <a:xfrm rot="0">
            <a:off x="-1016746" y="9777990"/>
            <a:ext cx="5306302" cy="1494660"/>
            <a:chOff x="0" y="0"/>
            <a:chExt cx="2479796" cy="698500"/>
          </a:xfrm>
        </p:grpSpPr>
        <p:sp>
          <p:nvSpPr>
            <p:cNvPr name="Freeform 25" id="25"/>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26" id="26"/>
            <p:cNvSpPr txBox="true"/>
            <p:nvPr/>
          </p:nvSpPr>
          <p:spPr>
            <a:xfrm>
              <a:off x="114300" y="38100"/>
              <a:ext cx="2251196" cy="660400"/>
            </a:xfrm>
            <a:prstGeom prst="rect">
              <a:avLst/>
            </a:prstGeom>
          </p:spPr>
          <p:txBody>
            <a:bodyPr anchor="ctr" rtlCol="false" tIns="50800" lIns="50800" bIns="50800" rIns="50800"/>
            <a:lstStyle/>
            <a:p>
              <a:pPr algn="ctr">
                <a:lnSpc>
                  <a:spcPts val="2376"/>
                </a:lnSpc>
              </a:pPr>
            </a:p>
          </p:txBody>
        </p:sp>
      </p:grpSp>
      <p:grpSp>
        <p:nvGrpSpPr>
          <p:cNvPr name="Group 27" id="27"/>
          <p:cNvGrpSpPr/>
          <p:nvPr/>
        </p:nvGrpSpPr>
        <p:grpSpPr>
          <a:xfrm rot="0">
            <a:off x="16327022" y="-286442"/>
            <a:ext cx="2511232" cy="1494660"/>
            <a:chOff x="0" y="0"/>
            <a:chExt cx="1173575" cy="698500"/>
          </a:xfrm>
        </p:grpSpPr>
        <p:sp>
          <p:nvSpPr>
            <p:cNvPr name="Freeform 28" id="28"/>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29" id="29"/>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30" id="30"/>
          <p:cNvGrpSpPr/>
          <p:nvPr/>
        </p:nvGrpSpPr>
        <p:grpSpPr>
          <a:xfrm rot="0">
            <a:off x="7665867" y="3416507"/>
            <a:ext cx="3439210" cy="2955571"/>
            <a:chOff x="0" y="0"/>
            <a:chExt cx="812800" cy="698500"/>
          </a:xfrm>
        </p:grpSpPr>
        <p:sp>
          <p:nvSpPr>
            <p:cNvPr name="Freeform 31" id="31"/>
            <p:cNvSpPr/>
            <p:nvPr/>
          </p:nvSpPr>
          <p:spPr>
            <a:xfrm flipH="false" flipV="false" rot="0">
              <a:off x="4755" y="0"/>
              <a:ext cx="803290" cy="698500"/>
            </a:xfrm>
            <a:custGeom>
              <a:avLst/>
              <a:gdLst/>
              <a:ahLst/>
              <a:cxnLst/>
              <a:rect r="r" b="b" t="t" l="l"/>
              <a:pathLst>
                <a:path h="698500" w="803290">
                  <a:moveTo>
                    <a:pt x="795592" y="370653"/>
                  </a:moveTo>
                  <a:lnTo>
                    <a:pt x="617298" y="677097"/>
                  </a:lnTo>
                  <a:cubicBezTo>
                    <a:pt x="609588" y="690348"/>
                    <a:pt x="595414" y="698500"/>
                    <a:pt x="580083" y="698500"/>
                  </a:cubicBezTo>
                  <a:lnTo>
                    <a:pt x="223207" y="698500"/>
                  </a:lnTo>
                  <a:cubicBezTo>
                    <a:pt x="207876" y="698500"/>
                    <a:pt x="193702" y="690348"/>
                    <a:pt x="185992" y="677097"/>
                  </a:cubicBezTo>
                  <a:lnTo>
                    <a:pt x="7698" y="370653"/>
                  </a:lnTo>
                  <a:cubicBezTo>
                    <a:pt x="0" y="357422"/>
                    <a:pt x="0" y="341078"/>
                    <a:pt x="7698" y="327847"/>
                  </a:cubicBezTo>
                  <a:lnTo>
                    <a:pt x="185992" y="21403"/>
                  </a:lnTo>
                  <a:cubicBezTo>
                    <a:pt x="193702" y="8152"/>
                    <a:pt x="207876" y="0"/>
                    <a:pt x="223207" y="0"/>
                  </a:cubicBezTo>
                  <a:lnTo>
                    <a:pt x="580083" y="0"/>
                  </a:lnTo>
                  <a:cubicBezTo>
                    <a:pt x="595414" y="0"/>
                    <a:pt x="609588" y="8152"/>
                    <a:pt x="617298" y="21403"/>
                  </a:cubicBezTo>
                  <a:lnTo>
                    <a:pt x="795592" y="327847"/>
                  </a:lnTo>
                  <a:cubicBezTo>
                    <a:pt x="803290" y="341078"/>
                    <a:pt x="803290" y="357422"/>
                    <a:pt x="795592" y="370653"/>
                  </a:cubicBezTo>
                  <a:close/>
                </a:path>
              </a:pathLst>
            </a:custGeom>
            <a:solidFill>
              <a:srgbClr val="000B5D"/>
            </a:solidFill>
          </p:spPr>
        </p:sp>
        <p:sp>
          <p:nvSpPr>
            <p:cNvPr name="TextBox 32" id="32"/>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33" id="33"/>
          <p:cNvGrpSpPr/>
          <p:nvPr/>
        </p:nvGrpSpPr>
        <p:grpSpPr>
          <a:xfrm rot="0">
            <a:off x="7759111" y="3496638"/>
            <a:ext cx="3252723" cy="2795309"/>
            <a:chOff x="0" y="0"/>
            <a:chExt cx="812800" cy="698500"/>
          </a:xfrm>
        </p:grpSpPr>
        <p:sp>
          <p:nvSpPr>
            <p:cNvPr name="Freeform 34" id="34"/>
            <p:cNvSpPr/>
            <p:nvPr/>
          </p:nvSpPr>
          <p:spPr>
            <a:xfrm flipH="false" flipV="false" rot="0">
              <a:off x="5028" y="0"/>
              <a:ext cx="802745" cy="698500"/>
            </a:xfrm>
            <a:custGeom>
              <a:avLst/>
              <a:gdLst/>
              <a:ahLst/>
              <a:cxnLst/>
              <a:rect r="r" b="b" t="t" l="l"/>
              <a:pathLst>
                <a:path h="698500" w="802745">
                  <a:moveTo>
                    <a:pt x="794606" y="371880"/>
                  </a:moveTo>
                  <a:lnTo>
                    <a:pt x="617738" y="675870"/>
                  </a:lnTo>
                  <a:cubicBezTo>
                    <a:pt x="609587" y="689881"/>
                    <a:pt x="594600" y="698500"/>
                    <a:pt x="578391" y="698500"/>
                  </a:cubicBezTo>
                  <a:lnTo>
                    <a:pt x="224353" y="698500"/>
                  </a:lnTo>
                  <a:cubicBezTo>
                    <a:pt x="208144" y="698500"/>
                    <a:pt x="193157" y="689881"/>
                    <a:pt x="185005" y="675870"/>
                  </a:cubicBezTo>
                  <a:lnTo>
                    <a:pt x="8139" y="371880"/>
                  </a:lnTo>
                  <a:cubicBezTo>
                    <a:pt x="0" y="357891"/>
                    <a:pt x="0" y="340609"/>
                    <a:pt x="8139" y="326620"/>
                  </a:cubicBezTo>
                  <a:lnTo>
                    <a:pt x="185005" y="22630"/>
                  </a:lnTo>
                  <a:cubicBezTo>
                    <a:pt x="193157" y="8619"/>
                    <a:pt x="208144" y="0"/>
                    <a:pt x="224353" y="0"/>
                  </a:cubicBezTo>
                  <a:lnTo>
                    <a:pt x="578391" y="0"/>
                  </a:lnTo>
                  <a:cubicBezTo>
                    <a:pt x="594600" y="0"/>
                    <a:pt x="609587" y="8619"/>
                    <a:pt x="617738" y="22630"/>
                  </a:cubicBezTo>
                  <a:lnTo>
                    <a:pt x="794606" y="326620"/>
                  </a:lnTo>
                  <a:cubicBezTo>
                    <a:pt x="802744" y="340609"/>
                    <a:pt x="802744" y="357891"/>
                    <a:pt x="794606" y="371880"/>
                  </a:cubicBezTo>
                  <a:close/>
                </a:path>
              </a:pathLst>
            </a:custGeom>
            <a:solidFill>
              <a:srgbClr val="FFFFFF"/>
            </a:solidFill>
          </p:spPr>
        </p:sp>
        <p:sp>
          <p:nvSpPr>
            <p:cNvPr name="TextBox 35" id="35"/>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36" id="36"/>
          <p:cNvGrpSpPr/>
          <p:nvPr/>
        </p:nvGrpSpPr>
        <p:grpSpPr>
          <a:xfrm rot="0">
            <a:off x="7878525" y="3589345"/>
            <a:ext cx="3013894" cy="2609896"/>
            <a:chOff x="0" y="0"/>
            <a:chExt cx="4282440" cy="3708400"/>
          </a:xfrm>
        </p:grpSpPr>
        <p:sp>
          <p:nvSpPr>
            <p:cNvPr name="Freeform 37" id="3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53434" t="-118402" r="0" b="-17844"/>
              </a:stretch>
            </a:blipFill>
          </p:spPr>
        </p:sp>
      </p:grpSp>
      <p:grpSp>
        <p:nvGrpSpPr>
          <p:cNvPr name="Group 38" id="38"/>
          <p:cNvGrpSpPr/>
          <p:nvPr/>
        </p:nvGrpSpPr>
        <p:grpSpPr>
          <a:xfrm rot="0">
            <a:off x="11305102" y="3416507"/>
            <a:ext cx="3439210" cy="2955571"/>
            <a:chOff x="0" y="0"/>
            <a:chExt cx="812800" cy="698500"/>
          </a:xfrm>
        </p:grpSpPr>
        <p:sp>
          <p:nvSpPr>
            <p:cNvPr name="Freeform 39" id="39"/>
            <p:cNvSpPr/>
            <p:nvPr/>
          </p:nvSpPr>
          <p:spPr>
            <a:xfrm flipH="false" flipV="false" rot="0">
              <a:off x="4755" y="0"/>
              <a:ext cx="803290" cy="698500"/>
            </a:xfrm>
            <a:custGeom>
              <a:avLst/>
              <a:gdLst/>
              <a:ahLst/>
              <a:cxnLst/>
              <a:rect r="r" b="b" t="t" l="l"/>
              <a:pathLst>
                <a:path h="698500" w="803290">
                  <a:moveTo>
                    <a:pt x="795592" y="370653"/>
                  </a:moveTo>
                  <a:lnTo>
                    <a:pt x="617298" y="677097"/>
                  </a:lnTo>
                  <a:cubicBezTo>
                    <a:pt x="609588" y="690348"/>
                    <a:pt x="595414" y="698500"/>
                    <a:pt x="580083" y="698500"/>
                  </a:cubicBezTo>
                  <a:lnTo>
                    <a:pt x="223207" y="698500"/>
                  </a:lnTo>
                  <a:cubicBezTo>
                    <a:pt x="207876" y="698500"/>
                    <a:pt x="193702" y="690348"/>
                    <a:pt x="185992" y="677097"/>
                  </a:cubicBezTo>
                  <a:lnTo>
                    <a:pt x="7698" y="370653"/>
                  </a:lnTo>
                  <a:cubicBezTo>
                    <a:pt x="0" y="357422"/>
                    <a:pt x="0" y="341078"/>
                    <a:pt x="7698" y="327847"/>
                  </a:cubicBezTo>
                  <a:lnTo>
                    <a:pt x="185992" y="21403"/>
                  </a:lnTo>
                  <a:cubicBezTo>
                    <a:pt x="193702" y="8152"/>
                    <a:pt x="207876" y="0"/>
                    <a:pt x="223207" y="0"/>
                  </a:cubicBezTo>
                  <a:lnTo>
                    <a:pt x="580083" y="0"/>
                  </a:lnTo>
                  <a:cubicBezTo>
                    <a:pt x="595414" y="0"/>
                    <a:pt x="609588" y="8152"/>
                    <a:pt x="617298" y="21403"/>
                  </a:cubicBezTo>
                  <a:lnTo>
                    <a:pt x="795592" y="327847"/>
                  </a:lnTo>
                  <a:cubicBezTo>
                    <a:pt x="803290" y="341078"/>
                    <a:pt x="803290" y="357422"/>
                    <a:pt x="795592" y="370653"/>
                  </a:cubicBezTo>
                  <a:close/>
                </a:path>
              </a:pathLst>
            </a:custGeom>
            <a:solidFill>
              <a:srgbClr val="000B5D"/>
            </a:solidFill>
          </p:spPr>
        </p:sp>
        <p:sp>
          <p:nvSpPr>
            <p:cNvPr name="TextBox 40" id="40"/>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41" id="41"/>
          <p:cNvGrpSpPr/>
          <p:nvPr/>
        </p:nvGrpSpPr>
        <p:grpSpPr>
          <a:xfrm rot="0">
            <a:off x="11398345" y="3496638"/>
            <a:ext cx="3252723" cy="2795309"/>
            <a:chOff x="0" y="0"/>
            <a:chExt cx="812800" cy="698500"/>
          </a:xfrm>
        </p:grpSpPr>
        <p:sp>
          <p:nvSpPr>
            <p:cNvPr name="Freeform 42" id="42"/>
            <p:cNvSpPr/>
            <p:nvPr/>
          </p:nvSpPr>
          <p:spPr>
            <a:xfrm flipH="false" flipV="false" rot="0">
              <a:off x="5028" y="0"/>
              <a:ext cx="802745" cy="698500"/>
            </a:xfrm>
            <a:custGeom>
              <a:avLst/>
              <a:gdLst/>
              <a:ahLst/>
              <a:cxnLst/>
              <a:rect r="r" b="b" t="t" l="l"/>
              <a:pathLst>
                <a:path h="698500" w="802745">
                  <a:moveTo>
                    <a:pt x="794606" y="371880"/>
                  </a:moveTo>
                  <a:lnTo>
                    <a:pt x="617738" y="675870"/>
                  </a:lnTo>
                  <a:cubicBezTo>
                    <a:pt x="609587" y="689881"/>
                    <a:pt x="594600" y="698500"/>
                    <a:pt x="578391" y="698500"/>
                  </a:cubicBezTo>
                  <a:lnTo>
                    <a:pt x="224353" y="698500"/>
                  </a:lnTo>
                  <a:cubicBezTo>
                    <a:pt x="208144" y="698500"/>
                    <a:pt x="193157" y="689881"/>
                    <a:pt x="185005" y="675870"/>
                  </a:cubicBezTo>
                  <a:lnTo>
                    <a:pt x="8139" y="371880"/>
                  </a:lnTo>
                  <a:cubicBezTo>
                    <a:pt x="0" y="357891"/>
                    <a:pt x="0" y="340609"/>
                    <a:pt x="8139" y="326620"/>
                  </a:cubicBezTo>
                  <a:lnTo>
                    <a:pt x="185005" y="22630"/>
                  </a:lnTo>
                  <a:cubicBezTo>
                    <a:pt x="193157" y="8619"/>
                    <a:pt x="208144" y="0"/>
                    <a:pt x="224353" y="0"/>
                  </a:cubicBezTo>
                  <a:lnTo>
                    <a:pt x="578391" y="0"/>
                  </a:lnTo>
                  <a:cubicBezTo>
                    <a:pt x="594600" y="0"/>
                    <a:pt x="609587" y="8619"/>
                    <a:pt x="617738" y="22630"/>
                  </a:cubicBezTo>
                  <a:lnTo>
                    <a:pt x="794606" y="326620"/>
                  </a:lnTo>
                  <a:cubicBezTo>
                    <a:pt x="802744" y="340609"/>
                    <a:pt x="802744" y="357891"/>
                    <a:pt x="794606" y="371880"/>
                  </a:cubicBezTo>
                  <a:close/>
                </a:path>
              </a:pathLst>
            </a:custGeom>
            <a:solidFill>
              <a:srgbClr val="FFFFFF"/>
            </a:solidFill>
          </p:spPr>
        </p:sp>
        <p:sp>
          <p:nvSpPr>
            <p:cNvPr name="TextBox 43" id="43"/>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44" id="44"/>
          <p:cNvGrpSpPr/>
          <p:nvPr/>
        </p:nvGrpSpPr>
        <p:grpSpPr>
          <a:xfrm rot="0">
            <a:off x="11517760" y="3589345"/>
            <a:ext cx="3013894" cy="2609896"/>
            <a:chOff x="0" y="0"/>
            <a:chExt cx="4282440" cy="3708400"/>
          </a:xfrm>
        </p:grpSpPr>
        <p:sp>
          <p:nvSpPr>
            <p:cNvPr name="Freeform 45" id="4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0" t="-27867" r="0" b="-45596"/>
              </a:stretch>
            </a:blipFill>
          </p:spPr>
        </p:sp>
      </p:grpSp>
      <p:grpSp>
        <p:nvGrpSpPr>
          <p:cNvPr name="Group 46" id="46"/>
          <p:cNvGrpSpPr/>
          <p:nvPr/>
        </p:nvGrpSpPr>
        <p:grpSpPr>
          <a:xfrm rot="0">
            <a:off x="14944337" y="3416507"/>
            <a:ext cx="3439210" cy="2955571"/>
            <a:chOff x="0" y="0"/>
            <a:chExt cx="812800" cy="698500"/>
          </a:xfrm>
        </p:grpSpPr>
        <p:sp>
          <p:nvSpPr>
            <p:cNvPr name="Freeform 47" id="47"/>
            <p:cNvSpPr/>
            <p:nvPr/>
          </p:nvSpPr>
          <p:spPr>
            <a:xfrm flipH="false" flipV="false" rot="0">
              <a:off x="4755" y="0"/>
              <a:ext cx="803290" cy="698500"/>
            </a:xfrm>
            <a:custGeom>
              <a:avLst/>
              <a:gdLst/>
              <a:ahLst/>
              <a:cxnLst/>
              <a:rect r="r" b="b" t="t" l="l"/>
              <a:pathLst>
                <a:path h="698500" w="803290">
                  <a:moveTo>
                    <a:pt x="795592" y="370653"/>
                  </a:moveTo>
                  <a:lnTo>
                    <a:pt x="617298" y="677097"/>
                  </a:lnTo>
                  <a:cubicBezTo>
                    <a:pt x="609588" y="690348"/>
                    <a:pt x="595414" y="698500"/>
                    <a:pt x="580083" y="698500"/>
                  </a:cubicBezTo>
                  <a:lnTo>
                    <a:pt x="223207" y="698500"/>
                  </a:lnTo>
                  <a:cubicBezTo>
                    <a:pt x="207876" y="698500"/>
                    <a:pt x="193702" y="690348"/>
                    <a:pt x="185992" y="677097"/>
                  </a:cubicBezTo>
                  <a:lnTo>
                    <a:pt x="7698" y="370653"/>
                  </a:lnTo>
                  <a:cubicBezTo>
                    <a:pt x="0" y="357422"/>
                    <a:pt x="0" y="341078"/>
                    <a:pt x="7698" y="327847"/>
                  </a:cubicBezTo>
                  <a:lnTo>
                    <a:pt x="185992" y="21403"/>
                  </a:lnTo>
                  <a:cubicBezTo>
                    <a:pt x="193702" y="8152"/>
                    <a:pt x="207876" y="0"/>
                    <a:pt x="223207" y="0"/>
                  </a:cubicBezTo>
                  <a:lnTo>
                    <a:pt x="580083" y="0"/>
                  </a:lnTo>
                  <a:cubicBezTo>
                    <a:pt x="595414" y="0"/>
                    <a:pt x="609588" y="8152"/>
                    <a:pt x="617298" y="21403"/>
                  </a:cubicBezTo>
                  <a:lnTo>
                    <a:pt x="795592" y="327847"/>
                  </a:lnTo>
                  <a:cubicBezTo>
                    <a:pt x="803290" y="341078"/>
                    <a:pt x="803290" y="357422"/>
                    <a:pt x="795592" y="370653"/>
                  </a:cubicBezTo>
                  <a:close/>
                </a:path>
              </a:pathLst>
            </a:custGeom>
            <a:solidFill>
              <a:srgbClr val="000B5D"/>
            </a:solidFill>
          </p:spPr>
        </p:sp>
        <p:sp>
          <p:nvSpPr>
            <p:cNvPr name="TextBox 48" id="48"/>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49" id="49"/>
          <p:cNvGrpSpPr/>
          <p:nvPr/>
        </p:nvGrpSpPr>
        <p:grpSpPr>
          <a:xfrm rot="0">
            <a:off x="15037580" y="3496638"/>
            <a:ext cx="3252723" cy="2795309"/>
            <a:chOff x="0" y="0"/>
            <a:chExt cx="812800" cy="698500"/>
          </a:xfrm>
        </p:grpSpPr>
        <p:sp>
          <p:nvSpPr>
            <p:cNvPr name="Freeform 50" id="50"/>
            <p:cNvSpPr/>
            <p:nvPr/>
          </p:nvSpPr>
          <p:spPr>
            <a:xfrm flipH="false" flipV="false" rot="0">
              <a:off x="5028" y="0"/>
              <a:ext cx="802745" cy="698500"/>
            </a:xfrm>
            <a:custGeom>
              <a:avLst/>
              <a:gdLst/>
              <a:ahLst/>
              <a:cxnLst/>
              <a:rect r="r" b="b" t="t" l="l"/>
              <a:pathLst>
                <a:path h="698500" w="802745">
                  <a:moveTo>
                    <a:pt x="794606" y="371880"/>
                  </a:moveTo>
                  <a:lnTo>
                    <a:pt x="617738" y="675870"/>
                  </a:lnTo>
                  <a:cubicBezTo>
                    <a:pt x="609587" y="689881"/>
                    <a:pt x="594600" y="698500"/>
                    <a:pt x="578391" y="698500"/>
                  </a:cubicBezTo>
                  <a:lnTo>
                    <a:pt x="224353" y="698500"/>
                  </a:lnTo>
                  <a:cubicBezTo>
                    <a:pt x="208144" y="698500"/>
                    <a:pt x="193157" y="689881"/>
                    <a:pt x="185005" y="675870"/>
                  </a:cubicBezTo>
                  <a:lnTo>
                    <a:pt x="8139" y="371880"/>
                  </a:lnTo>
                  <a:cubicBezTo>
                    <a:pt x="0" y="357891"/>
                    <a:pt x="0" y="340609"/>
                    <a:pt x="8139" y="326620"/>
                  </a:cubicBezTo>
                  <a:lnTo>
                    <a:pt x="185005" y="22630"/>
                  </a:lnTo>
                  <a:cubicBezTo>
                    <a:pt x="193157" y="8619"/>
                    <a:pt x="208144" y="0"/>
                    <a:pt x="224353" y="0"/>
                  </a:cubicBezTo>
                  <a:lnTo>
                    <a:pt x="578391" y="0"/>
                  </a:lnTo>
                  <a:cubicBezTo>
                    <a:pt x="594600" y="0"/>
                    <a:pt x="609587" y="8619"/>
                    <a:pt x="617738" y="22630"/>
                  </a:cubicBezTo>
                  <a:lnTo>
                    <a:pt x="794606" y="326620"/>
                  </a:lnTo>
                  <a:cubicBezTo>
                    <a:pt x="802744" y="340609"/>
                    <a:pt x="802744" y="357891"/>
                    <a:pt x="794606" y="371880"/>
                  </a:cubicBezTo>
                  <a:close/>
                </a:path>
              </a:pathLst>
            </a:custGeom>
            <a:solidFill>
              <a:srgbClr val="FFFFFF"/>
            </a:solidFill>
          </p:spPr>
        </p:sp>
        <p:sp>
          <p:nvSpPr>
            <p:cNvPr name="TextBox 51" id="51"/>
            <p:cNvSpPr txBox="true"/>
            <p:nvPr/>
          </p:nvSpPr>
          <p:spPr>
            <a:xfrm>
              <a:off x="114300" y="38100"/>
              <a:ext cx="584200" cy="660400"/>
            </a:xfrm>
            <a:prstGeom prst="rect">
              <a:avLst/>
            </a:prstGeom>
          </p:spPr>
          <p:txBody>
            <a:bodyPr anchor="ctr" rtlCol="false" tIns="50800" lIns="50800" bIns="50800" rIns="50800"/>
            <a:lstStyle/>
            <a:p>
              <a:pPr algn="ctr">
                <a:lnSpc>
                  <a:spcPts val="2605"/>
                </a:lnSpc>
              </a:pPr>
            </a:p>
          </p:txBody>
        </p:sp>
      </p:grpSp>
      <p:grpSp>
        <p:nvGrpSpPr>
          <p:cNvPr name="Group 52" id="52"/>
          <p:cNvGrpSpPr/>
          <p:nvPr/>
        </p:nvGrpSpPr>
        <p:grpSpPr>
          <a:xfrm rot="0">
            <a:off x="15156994" y="3589345"/>
            <a:ext cx="3013894" cy="2609896"/>
            <a:chOff x="0" y="0"/>
            <a:chExt cx="4282440" cy="3708400"/>
          </a:xfrm>
        </p:grpSpPr>
        <p:sp>
          <p:nvSpPr>
            <p:cNvPr name="Freeform 53" id="5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3279" t="0" r="-3279" b="0"/>
              </a:stretch>
            </a:blipFill>
          </p:spPr>
        </p:sp>
      </p:grpSp>
      <p:sp>
        <p:nvSpPr>
          <p:cNvPr name="TextBox 54" id="54"/>
          <p:cNvSpPr txBox="true"/>
          <p:nvPr/>
        </p:nvSpPr>
        <p:spPr>
          <a:xfrm rot="0">
            <a:off x="5222865" y="443458"/>
            <a:ext cx="8325214" cy="1046659"/>
          </a:xfrm>
          <a:prstGeom prst="rect">
            <a:avLst/>
          </a:prstGeom>
        </p:spPr>
        <p:txBody>
          <a:bodyPr anchor="t" rtlCol="false" tIns="0" lIns="0" bIns="0" rIns="0">
            <a:spAutoFit/>
          </a:bodyPr>
          <a:lstStyle/>
          <a:p>
            <a:pPr algn="l">
              <a:lnSpc>
                <a:spcPts val="8477"/>
              </a:lnSpc>
            </a:pPr>
            <a:r>
              <a:rPr lang="en-US" sz="6055">
                <a:solidFill>
                  <a:srgbClr val="000B5D"/>
                </a:solidFill>
                <a:latin typeface="Rokkitt Semi-Bold"/>
              </a:rPr>
              <a:t>THÀNH VIÊN NHÓM</a:t>
            </a:r>
          </a:p>
        </p:txBody>
      </p:sp>
      <p:sp>
        <p:nvSpPr>
          <p:cNvPr name="TextBox 55" id="55"/>
          <p:cNvSpPr txBox="true"/>
          <p:nvPr/>
        </p:nvSpPr>
        <p:spPr>
          <a:xfrm rot="0">
            <a:off x="264252" y="6443634"/>
            <a:ext cx="3252723" cy="903206"/>
          </a:xfrm>
          <a:prstGeom prst="rect">
            <a:avLst/>
          </a:prstGeom>
        </p:spPr>
        <p:txBody>
          <a:bodyPr anchor="t" rtlCol="false" tIns="0" lIns="0" bIns="0" rIns="0">
            <a:spAutoFit/>
          </a:bodyPr>
          <a:lstStyle/>
          <a:p>
            <a:pPr algn="ctr">
              <a:lnSpc>
                <a:spcPts val="3599"/>
              </a:lnSpc>
            </a:pPr>
            <a:r>
              <a:rPr lang="en-US" sz="2570">
                <a:solidFill>
                  <a:srgbClr val="000B5D"/>
                </a:solidFill>
                <a:latin typeface="Rokkitt Medium"/>
              </a:rPr>
              <a:t>Võ Nhất Phương</a:t>
            </a:r>
          </a:p>
          <a:p>
            <a:pPr algn="ctr">
              <a:lnSpc>
                <a:spcPts val="3599"/>
              </a:lnSpc>
            </a:pPr>
            <a:r>
              <a:rPr lang="en-US" sz="2570">
                <a:solidFill>
                  <a:srgbClr val="000B5D"/>
                </a:solidFill>
                <a:latin typeface="Rokkitt Medium"/>
              </a:rPr>
              <a:t>22521172</a:t>
            </a:r>
          </a:p>
        </p:txBody>
      </p:sp>
      <p:sp>
        <p:nvSpPr>
          <p:cNvPr name="TextBox 56" id="56"/>
          <p:cNvSpPr txBox="true"/>
          <p:nvPr/>
        </p:nvSpPr>
        <p:spPr>
          <a:xfrm rot="0">
            <a:off x="3857321" y="6443634"/>
            <a:ext cx="3608218" cy="887200"/>
          </a:xfrm>
          <a:prstGeom prst="rect">
            <a:avLst/>
          </a:prstGeom>
        </p:spPr>
        <p:txBody>
          <a:bodyPr anchor="t" rtlCol="false" tIns="0" lIns="0" bIns="0" rIns="0">
            <a:spAutoFit/>
          </a:bodyPr>
          <a:lstStyle/>
          <a:p>
            <a:pPr algn="ctr">
              <a:lnSpc>
                <a:spcPts val="3599"/>
              </a:lnSpc>
            </a:pPr>
            <a:r>
              <a:rPr lang="en-US" sz="2570">
                <a:solidFill>
                  <a:srgbClr val="000B5D"/>
                </a:solidFill>
                <a:latin typeface="Rokkitt Medium"/>
              </a:rPr>
              <a:t>Lê Nguyễn Thùy Dương</a:t>
            </a:r>
          </a:p>
          <a:p>
            <a:pPr algn="ctr">
              <a:lnSpc>
                <a:spcPts val="3599"/>
              </a:lnSpc>
            </a:pPr>
            <a:r>
              <a:rPr lang="en-US" sz="2570">
                <a:solidFill>
                  <a:srgbClr val="000B5D"/>
                </a:solidFill>
                <a:latin typeface="Rokkitt Medium"/>
              </a:rPr>
              <a:t>22520861</a:t>
            </a:r>
          </a:p>
        </p:txBody>
      </p:sp>
      <p:sp>
        <p:nvSpPr>
          <p:cNvPr name="TextBox 57" id="57"/>
          <p:cNvSpPr txBox="true"/>
          <p:nvPr/>
        </p:nvSpPr>
        <p:spPr>
          <a:xfrm rot="0">
            <a:off x="7759111" y="6443634"/>
            <a:ext cx="3252723" cy="887200"/>
          </a:xfrm>
          <a:prstGeom prst="rect">
            <a:avLst/>
          </a:prstGeom>
        </p:spPr>
        <p:txBody>
          <a:bodyPr anchor="t" rtlCol="false" tIns="0" lIns="0" bIns="0" rIns="0">
            <a:spAutoFit/>
          </a:bodyPr>
          <a:lstStyle/>
          <a:p>
            <a:pPr algn="ctr">
              <a:lnSpc>
                <a:spcPts val="3599"/>
              </a:lnSpc>
            </a:pPr>
            <a:r>
              <a:rPr lang="en-US" sz="2570">
                <a:solidFill>
                  <a:srgbClr val="000B5D"/>
                </a:solidFill>
                <a:latin typeface="Rokkitt Medium"/>
              </a:rPr>
              <a:t>Nguyễn Thế Tiến Đạt</a:t>
            </a:r>
          </a:p>
          <a:p>
            <a:pPr algn="ctr">
              <a:lnSpc>
                <a:spcPts val="3599"/>
              </a:lnSpc>
            </a:pPr>
            <a:r>
              <a:rPr lang="en-US" sz="2570">
                <a:solidFill>
                  <a:srgbClr val="000B5D"/>
                </a:solidFill>
                <a:latin typeface="Rokkitt Medium"/>
              </a:rPr>
              <a:t>22520225</a:t>
            </a:r>
          </a:p>
        </p:txBody>
      </p:sp>
      <p:sp>
        <p:nvSpPr>
          <p:cNvPr name="TextBox 58" id="58"/>
          <p:cNvSpPr txBox="true"/>
          <p:nvPr/>
        </p:nvSpPr>
        <p:spPr>
          <a:xfrm rot="0">
            <a:off x="11714086" y="6443634"/>
            <a:ext cx="2621242" cy="887200"/>
          </a:xfrm>
          <a:prstGeom prst="rect">
            <a:avLst/>
          </a:prstGeom>
        </p:spPr>
        <p:txBody>
          <a:bodyPr anchor="t" rtlCol="false" tIns="0" lIns="0" bIns="0" rIns="0">
            <a:spAutoFit/>
          </a:bodyPr>
          <a:lstStyle/>
          <a:p>
            <a:pPr algn="ctr">
              <a:lnSpc>
                <a:spcPts val="3599"/>
              </a:lnSpc>
            </a:pPr>
            <a:r>
              <a:rPr lang="en-US" sz="2570">
                <a:solidFill>
                  <a:srgbClr val="000B5D"/>
                </a:solidFill>
                <a:latin typeface="Rokkitt Medium"/>
              </a:rPr>
              <a:t>Vũ Quang Huy</a:t>
            </a:r>
          </a:p>
          <a:p>
            <a:pPr algn="ctr">
              <a:lnSpc>
                <a:spcPts val="3599"/>
              </a:lnSpc>
            </a:pPr>
            <a:r>
              <a:rPr lang="en-US" sz="2570">
                <a:solidFill>
                  <a:srgbClr val="000B5D"/>
                </a:solidFill>
                <a:latin typeface="Rokkitt Medium"/>
              </a:rPr>
              <a:t>22520587</a:t>
            </a:r>
          </a:p>
        </p:txBody>
      </p:sp>
      <p:sp>
        <p:nvSpPr>
          <p:cNvPr name="TextBox 59" id="59"/>
          <p:cNvSpPr txBox="true"/>
          <p:nvPr/>
        </p:nvSpPr>
        <p:spPr>
          <a:xfrm rot="0">
            <a:off x="15037580" y="6443634"/>
            <a:ext cx="3252723" cy="887200"/>
          </a:xfrm>
          <a:prstGeom prst="rect">
            <a:avLst/>
          </a:prstGeom>
        </p:spPr>
        <p:txBody>
          <a:bodyPr anchor="t" rtlCol="false" tIns="0" lIns="0" bIns="0" rIns="0">
            <a:spAutoFit/>
          </a:bodyPr>
          <a:lstStyle/>
          <a:p>
            <a:pPr algn="ctr">
              <a:lnSpc>
                <a:spcPts val="3599"/>
              </a:lnSpc>
            </a:pPr>
            <a:r>
              <a:rPr lang="en-US" sz="2570">
                <a:solidFill>
                  <a:srgbClr val="000B5D"/>
                </a:solidFill>
                <a:latin typeface="Rokkitt Medium"/>
              </a:rPr>
              <a:t>Đoàn Ngọc Thanh Sơn</a:t>
            </a:r>
          </a:p>
          <a:p>
            <a:pPr algn="ctr">
              <a:lnSpc>
                <a:spcPts val="3599"/>
              </a:lnSpc>
            </a:pPr>
            <a:r>
              <a:rPr lang="en-US" sz="2570">
                <a:solidFill>
                  <a:srgbClr val="000B5D"/>
                </a:solidFill>
                <a:latin typeface="Rokkitt Medium"/>
              </a:rPr>
              <a:t>21521385</a:t>
            </a:r>
          </a:p>
        </p:txBody>
      </p:sp>
      <p:sp>
        <p:nvSpPr>
          <p:cNvPr name="TextBox 60" id="60"/>
          <p:cNvSpPr txBox="true"/>
          <p:nvPr/>
        </p:nvSpPr>
        <p:spPr>
          <a:xfrm rot="0">
            <a:off x="18070116" y="9772650"/>
            <a:ext cx="2178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18566" y="3966077"/>
            <a:ext cx="5951889" cy="6020692"/>
            <a:chOff x="0" y="0"/>
            <a:chExt cx="1480069" cy="1497179"/>
          </a:xfrm>
        </p:grpSpPr>
        <p:sp>
          <p:nvSpPr>
            <p:cNvPr name="Freeform 3" id="3"/>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D8DFC2"/>
            </a:solidFill>
          </p:spPr>
        </p:sp>
        <p:sp>
          <p:nvSpPr>
            <p:cNvPr name="TextBox 4" id="4"/>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90594" y="3966077"/>
            <a:ext cx="5951889" cy="6020692"/>
            <a:chOff x="0" y="0"/>
            <a:chExt cx="1480069" cy="1497179"/>
          </a:xfrm>
        </p:grpSpPr>
        <p:sp>
          <p:nvSpPr>
            <p:cNvPr name="Freeform 6" id="6"/>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D8DFC2"/>
            </a:solidFill>
          </p:spPr>
        </p:sp>
        <p:sp>
          <p:nvSpPr>
            <p:cNvPr name="TextBox 7" id="7"/>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57156" y="3804667"/>
            <a:ext cx="5951889" cy="6020692"/>
            <a:chOff x="0" y="0"/>
            <a:chExt cx="1480069" cy="1497179"/>
          </a:xfrm>
        </p:grpSpPr>
        <p:sp>
          <p:nvSpPr>
            <p:cNvPr name="Freeform 9" id="9"/>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CADDFF"/>
            </a:solidFill>
          </p:spPr>
        </p:sp>
        <p:sp>
          <p:nvSpPr>
            <p:cNvPr name="TextBox 10" id="10"/>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229183" y="3804667"/>
            <a:ext cx="5951889" cy="6020692"/>
            <a:chOff x="0" y="0"/>
            <a:chExt cx="1480069" cy="1497179"/>
          </a:xfrm>
        </p:grpSpPr>
        <p:sp>
          <p:nvSpPr>
            <p:cNvPr name="Freeform 12" id="12"/>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CADDFF"/>
            </a:solidFill>
          </p:spPr>
        </p:sp>
        <p:sp>
          <p:nvSpPr>
            <p:cNvPr name="TextBox 13" id="13"/>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835251" y="2806817"/>
            <a:ext cx="1995699" cy="19956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207278" y="2806817"/>
            <a:ext cx="1995699" cy="19956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2200526" y="3172093"/>
            <a:ext cx="1265148" cy="1265148"/>
          </a:xfrm>
          <a:custGeom>
            <a:avLst/>
            <a:gdLst/>
            <a:ahLst/>
            <a:cxnLst/>
            <a:rect r="r" b="b" t="t" l="l"/>
            <a:pathLst>
              <a:path h="1265148" w="1265148">
                <a:moveTo>
                  <a:pt x="0" y="0"/>
                </a:moveTo>
                <a:lnTo>
                  <a:pt x="1265148" y="0"/>
                </a:lnTo>
                <a:lnTo>
                  <a:pt x="1265148" y="1265148"/>
                </a:lnTo>
                <a:lnTo>
                  <a:pt x="0" y="1265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693018" y="3297038"/>
            <a:ext cx="1024219" cy="1015257"/>
          </a:xfrm>
          <a:custGeom>
            <a:avLst/>
            <a:gdLst/>
            <a:ahLst/>
            <a:cxnLst/>
            <a:rect r="r" b="b" t="t" l="l"/>
            <a:pathLst>
              <a:path h="1015257" w="1024219">
                <a:moveTo>
                  <a:pt x="0" y="0"/>
                </a:moveTo>
                <a:lnTo>
                  <a:pt x="1024219" y="0"/>
                </a:lnTo>
                <a:lnTo>
                  <a:pt x="1024219" y="1015257"/>
                </a:lnTo>
                <a:lnTo>
                  <a:pt x="0" y="1015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510756" y="-358119"/>
            <a:ext cx="19309513" cy="3164936"/>
            <a:chOff x="0" y="0"/>
            <a:chExt cx="5085633" cy="833563"/>
          </a:xfrm>
        </p:grpSpPr>
        <p:sp>
          <p:nvSpPr>
            <p:cNvPr name="Freeform 23" id="23"/>
            <p:cNvSpPr/>
            <p:nvPr/>
          </p:nvSpPr>
          <p:spPr>
            <a:xfrm flipH="false" flipV="false" rot="0">
              <a:off x="0" y="0"/>
              <a:ext cx="5085633" cy="833563"/>
            </a:xfrm>
            <a:custGeom>
              <a:avLst/>
              <a:gdLst/>
              <a:ahLst/>
              <a:cxnLst/>
              <a:rect r="r" b="b" t="t" l="l"/>
              <a:pathLst>
                <a:path h="833563" w="5085633">
                  <a:moveTo>
                    <a:pt x="0" y="0"/>
                  </a:moveTo>
                  <a:lnTo>
                    <a:pt x="5085633" y="0"/>
                  </a:lnTo>
                  <a:lnTo>
                    <a:pt x="5085633" y="833563"/>
                  </a:lnTo>
                  <a:lnTo>
                    <a:pt x="0" y="833563"/>
                  </a:lnTo>
                  <a:close/>
                </a:path>
              </a:pathLst>
            </a:custGeom>
            <a:solidFill>
              <a:srgbClr val="000B5D"/>
            </a:solidFill>
          </p:spPr>
        </p:sp>
        <p:sp>
          <p:nvSpPr>
            <p:cNvPr name="TextBox 24" id="24"/>
            <p:cNvSpPr txBox="true"/>
            <p:nvPr/>
          </p:nvSpPr>
          <p:spPr>
            <a:xfrm>
              <a:off x="0" y="-38100"/>
              <a:ext cx="5085633" cy="871663"/>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5400000">
            <a:off x="1044543" y="128344"/>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2824821" y="668917"/>
            <a:ext cx="12638359" cy="1193800"/>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FDFDFD"/>
                </a:solidFill>
                <a:latin typeface="Rokkitt Semi-Bold"/>
              </a:rPr>
              <a:t>NỘI DUNG 2</a:t>
            </a:r>
          </a:p>
        </p:txBody>
      </p:sp>
      <p:sp>
        <p:nvSpPr>
          <p:cNvPr name="TextBox 27" id="27"/>
          <p:cNvSpPr txBox="true"/>
          <p:nvPr/>
        </p:nvSpPr>
        <p:spPr>
          <a:xfrm rot="0">
            <a:off x="3487790" y="5722305"/>
            <a:ext cx="5434676" cy="2758496"/>
          </a:xfrm>
          <a:prstGeom prst="rect">
            <a:avLst/>
          </a:prstGeom>
        </p:spPr>
        <p:txBody>
          <a:bodyPr anchor="t" rtlCol="false" tIns="0" lIns="0" bIns="0" rIns="0">
            <a:spAutoFit/>
          </a:bodyPr>
          <a:lstStyle/>
          <a:p>
            <a:pPr algn="just">
              <a:lnSpc>
                <a:spcPts val="4406"/>
              </a:lnSpc>
            </a:pPr>
            <a:r>
              <a:rPr lang="en-US" sz="3147">
                <a:solidFill>
                  <a:srgbClr val="000B5D"/>
                </a:solidFill>
                <a:latin typeface="Rokkitt"/>
              </a:rPr>
              <a:t>Sử dụng thuật toán Mạng nơ ron nhân tạo (ANN), Splines hồi quy thích ứng đa biến (MARS) để xây dựng mô hình chấm điểm tín dụng</a:t>
            </a:r>
          </a:p>
        </p:txBody>
      </p:sp>
      <p:sp>
        <p:nvSpPr>
          <p:cNvPr name="TextBox 28" id="28"/>
          <p:cNvSpPr txBox="true"/>
          <p:nvPr/>
        </p:nvSpPr>
        <p:spPr>
          <a:xfrm rot="0">
            <a:off x="2991492" y="4833792"/>
            <a:ext cx="6427272"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NỘI DUNG 2</a:t>
            </a:r>
          </a:p>
        </p:txBody>
      </p:sp>
      <p:sp>
        <p:nvSpPr>
          <p:cNvPr name="TextBox 29" id="29"/>
          <p:cNvSpPr txBox="true"/>
          <p:nvPr/>
        </p:nvSpPr>
        <p:spPr>
          <a:xfrm rot="0">
            <a:off x="9619464" y="4833792"/>
            <a:ext cx="6427272"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MỤC TIÊU 2</a:t>
            </a:r>
          </a:p>
        </p:txBody>
      </p:sp>
      <p:sp>
        <p:nvSpPr>
          <p:cNvPr name="TextBox 30" id="30"/>
          <p:cNvSpPr txBox="true"/>
          <p:nvPr/>
        </p:nvSpPr>
        <p:spPr>
          <a:xfrm rot="0">
            <a:off x="10277173" y="5722305"/>
            <a:ext cx="5434676" cy="2758496"/>
          </a:xfrm>
          <a:prstGeom prst="rect">
            <a:avLst/>
          </a:prstGeom>
        </p:spPr>
        <p:txBody>
          <a:bodyPr anchor="t" rtlCol="false" tIns="0" lIns="0" bIns="0" rIns="0">
            <a:spAutoFit/>
          </a:bodyPr>
          <a:lstStyle/>
          <a:p>
            <a:pPr algn="just">
              <a:lnSpc>
                <a:spcPts val="4406"/>
              </a:lnSpc>
            </a:pPr>
            <a:r>
              <a:rPr lang="en-US" sz="3147">
                <a:solidFill>
                  <a:srgbClr val="000B5D"/>
                </a:solidFill>
                <a:latin typeface="Rokkitt"/>
              </a:rPr>
              <a:t>Xây dựng một mô hình chấm điểm tín dụng có độ chính xác cao và khả năng dự đoán tốt trên các dữ liệu thông tin về khách hàng.</a:t>
            </a:r>
            <a:r>
              <a:rPr lang="en-US" sz="3147">
                <a:solidFill>
                  <a:srgbClr val="000B5D"/>
                </a:solidFill>
                <a:latin typeface="Rokkitt"/>
              </a:rPr>
              <a:t> </a:t>
            </a:r>
          </a:p>
        </p:txBody>
      </p:sp>
      <p:sp>
        <p:nvSpPr>
          <p:cNvPr name="TextBox 31" id="31"/>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2</a:t>
            </a:r>
          </a:p>
        </p:txBody>
      </p:sp>
      <p:sp>
        <p:nvSpPr>
          <p:cNvPr name="Freeform 7" id="7"/>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867083" y="1861773"/>
            <a:ext cx="113167" cy="8230319"/>
          </a:xfrm>
          <a:custGeom>
            <a:avLst/>
            <a:gdLst/>
            <a:ahLst/>
            <a:cxnLst/>
            <a:rect r="r" b="b" t="t" l="l"/>
            <a:pathLst>
              <a:path h="8230319" w="113167">
                <a:moveTo>
                  <a:pt x="0" y="0"/>
                </a:moveTo>
                <a:lnTo>
                  <a:pt x="113167" y="0"/>
                </a:lnTo>
                <a:lnTo>
                  <a:pt x="113167" y="8230319"/>
                </a:lnTo>
                <a:lnTo>
                  <a:pt x="0" y="8230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04430" y="2019312"/>
            <a:ext cx="8339422" cy="7238988"/>
          </a:xfrm>
          <a:prstGeom prst="rect">
            <a:avLst/>
          </a:prstGeom>
        </p:spPr>
        <p:txBody>
          <a:bodyPr anchor="t" rtlCol="false" tIns="0" lIns="0" bIns="0" rIns="0">
            <a:spAutoFit/>
          </a:bodyPr>
          <a:lstStyle/>
          <a:p>
            <a:pPr algn="just">
              <a:lnSpc>
                <a:spcPts val="6429"/>
              </a:lnSpc>
            </a:pPr>
            <a:r>
              <a:rPr lang="en-US" sz="3920" spc="133">
                <a:solidFill>
                  <a:srgbClr val="000B5D"/>
                </a:solidFill>
                <a:latin typeface="Rokkitt Medium"/>
              </a:rPr>
              <a:t>B1 Thu thập dữ liệu:</a:t>
            </a:r>
          </a:p>
          <a:p>
            <a:pPr algn="just" marL="846473" indent="-423236" lvl="1">
              <a:lnSpc>
                <a:spcPts val="6429"/>
              </a:lnSpc>
              <a:buFont typeface="Arial"/>
              <a:buChar char="•"/>
            </a:pPr>
            <a:r>
              <a:rPr lang="en-US" sz="3920" spc="133">
                <a:solidFill>
                  <a:srgbClr val="000B5D"/>
                </a:solidFill>
                <a:latin typeface="Rokkitt"/>
              </a:rPr>
              <a:t>Thông tin khách hàng, tình trạng nghề nghiệp</a:t>
            </a:r>
          </a:p>
          <a:p>
            <a:pPr algn="just" marL="846473" indent="-423236" lvl="1">
              <a:lnSpc>
                <a:spcPts val="6429"/>
              </a:lnSpc>
              <a:buFont typeface="Arial"/>
              <a:buChar char="•"/>
            </a:pPr>
            <a:r>
              <a:rPr lang="en-US" sz="3920" spc="133">
                <a:solidFill>
                  <a:srgbClr val="000B5D"/>
                </a:solidFill>
                <a:latin typeface="Rokkitt"/>
              </a:rPr>
              <a:t>Thu nhập hàng tháng</a:t>
            </a:r>
          </a:p>
          <a:p>
            <a:pPr algn="just" marL="846473" indent="-423236" lvl="1">
              <a:lnSpc>
                <a:spcPts val="6429"/>
              </a:lnSpc>
              <a:buFont typeface="Arial"/>
              <a:buChar char="•"/>
            </a:pPr>
            <a:r>
              <a:rPr lang="en-US" sz="3920" spc="133">
                <a:solidFill>
                  <a:srgbClr val="000B5D"/>
                </a:solidFill>
                <a:latin typeface="Rokkitt"/>
              </a:rPr>
              <a:t>Có tài khoản thanh toán hay tiết kiếm không</a:t>
            </a:r>
          </a:p>
          <a:p>
            <a:pPr algn="just" marL="846473" indent="-423236" lvl="1">
              <a:lnSpc>
                <a:spcPts val="6429"/>
              </a:lnSpc>
              <a:buFont typeface="Arial"/>
              <a:buChar char="•"/>
            </a:pPr>
            <a:r>
              <a:rPr lang="en-US" sz="3920" spc="133">
                <a:solidFill>
                  <a:srgbClr val="000B5D"/>
                </a:solidFill>
                <a:latin typeface="Rokkitt"/>
              </a:rPr>
              <a:t>Lịch sử tín dụng: thông tin thanh toán và giao dịch tại công ty FPT</a:t>
            </a:r>
          </a:p>
          <a:p>
            <a:pPr algn="just" marL="846473" indent="-423236" lvl="1">
              <a:lnSpc>
                <a:spcPts val="6429"/>
              </a:lnSpc>
              <a:buFont typeface="Arial"/>
              <a:buChar char="•"/>
            </a:pPr>
            <a:r>
              <a:rPr lang="en-US" sz="3920" spc="133">
                <a:solidFill>
                  <a:srgbClr val="000B5D"/>
                </a:solidFill>
                <a:latin typeface="Rokkitt"/>
              </a:rPr>
              <a:t>Các thông tin khác</a:t>
            </a:r>
          </a:p>
        </p:txBody>
      </p:sp>
      <p:sp>
        <p:nvSpPr>
          <p:cNvPr name="TextBox 10" id="10"/>
          <p:cNvSpPr txBox="true"/>
          <p:nvPr/>
        </p:nvSpPr>
        <p:spPr>
          <a:xfrm rot="0">
            <a:off x="9390374" y="2424125"/>
            <a:ext cx="8339422" cy="6429363"/>
          </a:xfrm>
          <a:prstGeom prst="rect">
            <a:avLst/>
          </a:prstGeom>
        </p:spPr>
        <p:txBody>
          <a:bodyPr anchor="t" rtlCol="false" tIns="0" lIns="0" bIns="0" rIns="0">
            <a:spAutoFit/>
          </a:bodyPr>
          <a:lstStyle/>
          <a:p>
            <a:pPr algn="just">
              <a:lnSpc>
                <a:spcPts val="6429"/>
              </a:lnSpc>
            </a:pPr>
            <a:r>
              <a:rPr lang="en-US" sz="3920" spc="133">
                <a:solidFill>
                  <a:srgbClr val="000B5D"/>
                </a:solidFill>
                <a:latin typeface="Rokkitt Semi-Bold"/>
              </a:rPr>
              <a:t>B2 Tiền xử lý dữ liệu</a:t>
            </a:r>
          </a:p>
          <a:p>
            <a:pPr algn="just" marL="846473" indent="-423236" lvl="1">
              <a:lnSpc>
                <a:spcPts val="6429"/>
              </a:lnSpc>
              <a:buFont typeface="Arial"/>
              <a:buChar char="•"/>
            </a:pPr>
            <a:r>
              <a:rPr lang="en-US" sz="3920" spc="133">
                <a:solidFill>
                  <a:srgbClr val="000B5D"/>
                </a:solidFill>
                <a:latin typeface="Rokkitt"/>
              </a:rPr>
              <a:t>Tiêu chuẩn hóa dữ liệu</a:t>
            </a:r>
          </a:p>
          <a:p>
            <a:pPr algn="just" marL="846473" indent="-423236" lvl="1">
              <a:lnSpc>
                <a:spcPts val="6429"/>
              </a:lnSpc>
              <a:buFont typeface="Arial"/>
              <a:buChar char="•"/>
            </a:pPr>
            <a:r>
              <a:rPr lang="en-US" sz="3920" spc="133">
                <a:solidFill>
                  <a:srgbClr val="000B5D"/>
                </a:solidFill>
                <a:latin typeface="Rokkitt"/>
              </a:rPr>
              <a:t>Xử lý dữ liệu thiếu</a:t>
            </a:r>
          </a:p>
          <a:p>
            <a:pPr algn="just" marL="846473" indent="-423236" lvl="1">
              <a:lnSpc>
                <a:spcPts val="6429"/>
              </a:lnSpc>
              <a:buFont typeface="Arial"/>
              <a:buChar char="•"/>
            </a:pPr>
            <a:r>
              <a:rPr lang="en-US" sz="3920" spc="133">
                <a:solidFill>
                  <a:srgbClr val="000B5D"/>
                </a:solidFill>
                <a:latin typeface="Rokkitt"/>
              </a:rPr>
              <a:t>Biến đổi dữ liệu</a:t>
            </a:r>
          </a:p>
          <a:p>
            <a:pPr algn="just" marL="846473" indent="-423236" lvl="1">
              <a:lnSpc>
                <a:spcPts val="6429"/>
              </a:lnSpc>
              <a:buFont typeface="Arial"/>
              <a:buChar char="•"/>
            </a:pPr>
            <a:r>
              <a:rPr lang="en-US" sz="3920" spc="133">
                <a:solidFill>
                  <a:srgbClr val="000B5D"/>
                </a:solidFill>
                <a:latin typeface="Rokkitt"/>
              </a:rPr>
              <a:t>Loại bỏ nhiễu</a:t>
            </a:r>
          </a:p>
          <a:p>
            <a:pPr algn="just" marL="846473" indent="-423236" lvl="1">
              <a:lnSpc>
                <a:spcPts val="6429"/>
              </a:lnSpc>
              <a:buFont typeface="Arial"/>
              <a:buChar char="•"/>
            </a:pPr>
            <a:r>
              <a:rPr lang="en-US" sz="3920" spc="133">
                <a:solidFill>
                  <a:srgbClr val="000B5D"/>
                </a:solidFill>
                <a:latin typeface="Rokkitt"/>
              </a:rPr>
              <a:t>Phân tích đặc điểm dữ liệu</a:t>
            </a:r>
          </a:p>
          <a:p>
            <a:pPr algn="just" marL="846473" indent="-423236" lvl="1">
              <a:lnSpc>
                <a:spcPts val="6429"/>
              </a:lnSpc>
              <a:buFont typeface="Arial"/>
              <a:buChar char="•"/>
            </a:pPr>
            <a:r>
              <a:rPr lang="en-US" sz="3920" spc="133">
                <a:solidFill>
                  <a:srgbClr val="000B5D"/>
                </a:solidFill>
                <a:latin typeface="Rokkitt"/>
              </a:rPr>
              <a:t>Tách tập dữ liệu</a:t>
            </a:r>
          </a:p>
          <a:p>
            <a:pPr algn="just" marL="846473" indent="-423236" lvl="1">
              <a:lnSpc>
                <a:spcPts val="6429"/>
              </a:lnSpc>
              <a:buFont typeface="Arial"/>
              <a:buChar char="•"/>
            </a:pPr>
            <a:r>
              <a:rPr lang="en-US" sz="3920" spc="133">
                <a:solidFill>
                  <a:srgbClr val="000B5D"/>
                </a:solidFill>
                <a:latin typeface="Rokkitt"/>
              </a:rPr>
              <a:t>Chuẩn bị dữ liệu cho mô hình</a:t>
            </a:r>
          </a:p>
        </p:txBody>
      </p:sp>
      <p:sp>
        <p:nvSpPr>
          <p:cNvPr name="TextBox 11" id="11"/>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45202" y="2652719"/>
            <a:ext cx="16514098" cy="4810113"/>
          </a:xfrm>
          <a:prstGeom prst="rect">
            <a:avLst/>
          </a:prstGeom>
        </p:spPr>
        <p:txBody>
          <a:bodyPr anchor="t" rtlCol="false" tIns="0" lIns="0" bIns="0" rIns="0">
            <a:spAutoFit/>
          </a:bodyPr>
          <a:lstStyle/>
          <a:p>
            <a:pPr algn="just">
              <a:lnSpc>
                <a:spcPts val="6429"/>
              </a:lnSpc>
            </a:pPr>
            <a:r>
              <a:rPr lang="en-US" sz="3920" spc="133">
                <a:solidFill>
                  <a:srgbClr val="000B5D"/>
                </a:solidFill>
                <a:latin typeface="Rokkitt Medium"/>
              </a:rPr>
              <a:t>B3 Lựa chọn thuật toán phân loại</a:t>
            </a:r>
          </a:p>
          <a:p>
            <a:pPr algn="just" marL="846473" indent="-423236" lvl="1">
              <a:lnSpc>
                <a:spcPts val="6429"/>
              </a:lnSpc>
              <a:buFont typeface="Arial"/>
              <a:buChar char="•"/>
            </a:pPr>
            <a:r>
              <a:rPr lang="en-US" sz="3920" spc="133">
                <a:solidFill>
                  <a:srgbClr val="000B5D"/>
                </a:solidFill>
                <a:latin typeface="Rokkitt"/>
              </a:rPr>
              <a:t>Thuật toán Splines hồi quy thích ứng đa biến (MARS)</a:t>
            </a:r>
          </a:p>
          <a:p>
            <a:pPr algn="just" marL="846473" indent="-423236" lvl="1">
              <a:lnSpc>
                <a:spcPts val="6429"/>
              </a:lnSpc>
              <a:buFont typeface="Arial"/>
              <a:buChar char="•"/>
            </a:pPr>
            <a:r>
              <a:rPr lang="en-US" sz="3920" spc="133">
                <a:solidFill>
                  <a:srgbClr val="000B5D"/>
                </a:solidFill>
                <a:latin typeface="Rokkitt"/>
              </a:rPr>
              <a:t>Thuật toán Mạng nơ ron nhân tạo (ANNs): Mạng nơ ron truyền thẳng</a:t>
            </a:r>
          </a:p>
          <a:p>
            <a:pPr algn="just">
              <a:lnSpc>
                <a:spcPts val="6429"/>
              </a:lnSpc>
            </a:pPr>
            <a:r>
              <a:rPr lang="en-US" sz="3920" spc="133">
                <a:solidFill>
                  <a:srgbClr val="000B5D"/>
                </a:solidFill>
                <a:latin typeface="Rokkitt"/>
              </a:rPr>
              <a:t>Nghiên cứu sử dụng mô hình ANNs gồm 9 neural đầu vào, 1 neural phát tín hiệu đầu ra.</a:t>
            </a:r>
          </a:p>
          <a:p>
            <a:pPr algn="just">
              <a:lnSpc>
                <a:spcPts val="6429"/>
              </a:lnSpc>
            </a:pPr>
            <a:r>
              <a:rPr lang="en-US" sz="3920" spc="133">
                <a:solidFill>
                  <a:srgbClr val="000B5D"/>
                </a:solidFill>
                <a:latin typeface="Rokkitt"/>
              </a:rPr>
              <a:t> </a:t>
            </a:r>
          </a:p>
        </p:txBody>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2</a:t>
            </a:r>
          </a:p>
        </p:txBody>
      </p:sp>
      <p:sp>
        <p:nvSpPr>
          <p:cNvPr name="TextBox 9" id="9"/>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31317" y="2032284"/>
            <a:ext cx="17425366" cy="6808712"/>
          </a:xfrm>
          <a:prstGeom prst="rect">
            <a:avLst/>
          </a:prstGeom>
        </p:spPr>
        <p:txBody>
          <a:bodyPr anchor="t" rtlCol="false" tIns="0" lIns="0" bIns="0" rIns="0">
            <a:spAutoFit/>
          </a:bodyPr>
          <a:lstStyle/>
          <a:p>
            <a:pPr algn="just">
              <a:lnSpc>
                <a:spcPts val="6757"/>
              </a:lnSpc>
            </a:pPr>
            <a:r>
              <a:rPr lang="en-US" sz="4120" spc="140">
                <a:solidFill>
                  <a:srgbClr val="000B5D"/>
                </a:solidFill>
                <a:latin typeface="Rokkitt Medium"/>
              </a:rPr>
              <a:t>B4 Huấn luyện thuật toán phân loại</a:t>
            </a:r>
          </a:p>
          <a:p>
            <a:pPr algn="just">
              <a:lnSpc>
                <a:spcPts val="6757"/>
              </a:lnSpc>
            </a:pPr>
            <a:r>
              <a:rPr lang="en-US" sz="4120" spc="140">
                <a:solidFill>
                  <a:srgbClr val="000B5D"/>
                </a:solidFill>
                <a:latin typeface="Rokkitt"/>
              </a:rPr>
              <a:t>Dữ liệu sử dụng trong mô hình được chia thành ba phần:</a:t>
            </a:r>
          </a:p>
          <a:p>
            <a:pPr algn="just" marL="889652" indent="-444826" lvl="1">
              <a:lnSpc>
                <a:spcPts val="6757"/>
              </a:lnSpc>
              <a:buFont typeface="Arial"/>
              <a:buChar char="•"/>
            </a:pPr>
            <a:r>
              <a:rPr lang="en-US" sz="4120" spc="140">
                <a:solidFill>
                  <a:srgbClr val="000B5D"/>
                </a:solidFill>
                <a:latin typeface="Rokkitt"/>
              </a:rPr>
              <a:t>Dữ liệu dùng để huấn luyện</a:t>
            </a:r>
          </a:p>
          <a:p>
            <a:pPr algn="just" marL="889652" indent="-444826" lvl="1">
              <a:lnSpc>
                <a:spcPts val="6757"/>
              </a:lnSpc>
              <a:buFont typeface="Arial"/>
              <a:buChar char="•"/>
            </a:pPr>
            <a:r>
              <a:rPr lang="en-US" sz="4120" spc="140">
                <a:solidFill>
                  <a:srgbClr val="000B5D"/>
                </a:solidFill>
                <a:latin typeface="Rokkitt"/>
              </a:rPr>
              <a:t>Dữ liệu dùng để kiểm tra tính khái quát của mô hình</a:t>
            </a:r>
          </a:p>
          <a:p>
            <a:pPr algn="just" marL="889652" indent="-444826" lvl="1">
              <a:lnSpc>
                <a:spcPts val="6757"/>
              </a:lnSpc>
              <a:buFont typeface="Arial"/>
              <a:buChar char="•"/>
            </a:pPr>
            <a:r>
              <a:rPr lang="en-US" sz="4120" spc="140">
                <a:solidFill>
                  <a:srgbClr val="000B5D"/>
                </a:solidFill>
                <a:latin typeface="Rokkitt"/>
              </a:rPr>
              <a:t>Dữ liệu dùng để kiểm định mô hình ngoài mẫu</a:t>
            </a:r>
          </a:p>
          <a:p>
            <a:pPr algn="just">
              <a:lnSpc>
                <a:spcPts val="6757"/>
              </a:lnSpc>
            </a:pPr>
            <a:r>
              <a:rPr lang="en-US" sz="4120" spc="140">
                <a:solidFill>
                  <a:srgbClr val="000B5D"/>
                </a:solidFill>
                <a:latin typeface="Rokkitt"/>
              </a:rPr>
              <a:t>Mô hình tổng thể được thể hiện như sau: </a:t>
            </a:r>
          </a:p>
          <a:p>
            <a:pPr algn="just">
              <a:lnSpc>
                <a:spcPts val="6757"/>
              </a:lnSpc>
            </a:pPr>
            <a:r>
              <a:rPr lang="en-US" sz="4120" spc="140">
                <a:solidFill>
                  <a:srgbClr val="000B5D"/>
                </a:solidFill>
                <a:latin typeface="Rokkitt"/>
              </a:rPr>
              <a:t>Y=X1W1+b1+X2W2+b2+X3W3+b3+X4W4+b4+X5W5+b5+X6W6+b6+X7W7+b7+X8W8+b8+X9W9+b9</a:t>
            </a:r>
          </a:p>
        </p:txBody>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2</a:t>
            </a:r>
          </a:p>
        </p:txBody>
      </p:sp>
      <p:sp>
        <p:nvSpPr>
          <p:cNvPr name="TextBox 9" id="9"/>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1097727"/>
            <a:ext cx="16362352" cy="9380462"/>
          </a:xfrm>
          <a:prstGeom prst="rect">
            <a:avLst/>
          </a:prstGeom>
        </p:spPr>
        <p:txBody>
          <a:bodyPr anchor="t" rtlCol="false" tIns="0" lIns="0" bIns="0" rIns="0">
            <a:spAutoFit/>
          </a:bodyPr>
          <a:lstStyle/>
          <a:p>
            <a:pPr algn="just">
              <a:lnSpc>
                <a:spcPts val="6757"/>
              </a:lnSpc>
            </a:pPr>
            <a:r>
              <a:rPr lang="en-US" sz="4120" spc="140">
                <a:solidFill>
                  <a:srgbClr val="000B5D"/>
                </a:solidFill>
                <a:latin typeface="Rokkitt"/>
              </a:rPr>
              <a:t>Quá trình huấn luyện:</a:t>
            </a:r>
          </a:p>
          <a:p>
            <a:pPr algn="just" marL="889652" indent="-444826" lvl="1">
              <a:lnSpc>
                <a:spcPts val="6757"/>
              </a:lnSpc>
              <a:buFont typeface="Arial"/>
              <a:buChar char="•"/>
            </a:pPr>
            <a:r>
              <a:rPr lang="en-US" sz="4120" spc="140">
                <a:solidFill>
                  <a:srgbClr val="000B5D"/>
                </a:solidFill>
                <a:latin typeface="Rokkitt"/>
              </a:rPr>
              <a:t>Khởi tạo trọng số và thiên vị: khởi tạo ngẫu nhiên</a:t>
            </a:r>
          </a:p>
          <a:p>
            <a:pPr algn="just" marL="889652" indent="-444826" lvl="1">
              <a:lnSpc>
                <a:spcPts val="6757"/>
              </a:lnSpc>
              <a:buFont typeface="Arial"/>
              <a:buChar char="•"/>
            </a:pPr>
            <a:r>
              <a:rPr lang="en-US" sz="4120" spc="140">
                <a:solidFill>
                  <a:srgbClr val="000B5D"/>
                </a:solidFill>
                <a:latin typeface="Rokkitt"/>
              </a:rPr>
              <a:t>Truyền dữ liệu: 9 neurals đầu vào, giá trị đầu ra tính toán bằng hàm kích hoạt Sigmoid.</a:t>
            </a:r>
          </a:p>
          <a:p>
            <a:pPr algn="just" marL="889652" indent="-444826" lvl="1">
              <a:lnSpc>
                <a:spcPts val="6757"/>
              </a:lnSpc>
              <a:buFont typeface="Arial"/>
              <a:buChar char="•"/>
            </a:pPr>
            <a:r>
              <a:rPr lang="en-US" sz="4120" spc="140">
                <a:solidFill>
                  <a:srgbClr val="000B5D"/>
                </a:solidFill>
                <a:latin typeface="Rokkitt"/>
              </a:rPr>
              <a:t>Tính toán lỗi: Hàm mất mát</a:t>
            </a:r>
          </a:p>
          <a:p>
            <a:pPr algn="just" marL="889652" indent="-444826" lvl="1">
              <a:lnSpc>
                <a:spcPts val="6757"/>
              </a:lnSpc>
              <a:buFont typeface="Arial"/>
              <a:buChar char="•"/>
            </a:pPr>
            <a:r>
              <a:rPr lang="en-US" sz="4120" spc="140">
                <a:solidFill>
                  <a:srgbClr val="000B5D"/>
                </a:solidFill>
                <a:latin typeface="Rokkitt"/>
              </a:rPr>
              <a:t>Cập nhật trọng số: Sử dụng lan truyền ngược và Gradient Descent</a:t>
            </a:r>
          </a:p>
          <a:p>
            <a:pPr algn="just" marL="889652" indent="-444826" lvl="1">
              <a:lnSpc>
                <a:spcPts val="6757"/>
              </a:lnSpc>
              <a:buFont typeface="Arial"/>
              <a:buChar char="•"/>
            </a:pPr>
            <a:r>
              <a:rPr lang="en-US" sz="4120" spc="140">
                <a:solidFill>
                  <a:srgbClr val="000B5D"/>
                </a:solidFill>
                <a:latin typeface="Rokkitt"/>
              </a:rPr>
              <a:t>Lặp lại: Cho đến khi mô hình đạt được hiệu suất mong muốn trên tập dữ liệu huấn luyện hoặc cho đến khi kết thúc số lượng epoch được chỉ định</a:t>
            </a:r>
          </a:p>
          <a:p>
            <a:pPr algn="just">
              <a:lnSpc>
                <a:spcPts val="6757"/>
              </a:lnSpc>
            </a:pPr>
          </a:p>
        </p:txBody>
      </p:sp>
      <p:sp>
        <p:nvSpPr>
          <p:cNvPr name="TextBox 8" id="8"/>
          <p:cNvSpPr txBox="true"/>
          <p:nvPr/>
        </p:nvSpPr>
        <p:spPr>
          <a:xfrm rot="0">
            <a:off x="2121548"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2</a:t>
            </a:r>
          </a:p>
        </p:txBody>
      </p:sp>
      <p:sp>
        <p:nvSpPr>
          <p:cNvPr name="TextBox 9" id="9"/>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20820" y="2505906"/>
            <a:ext cx="17046361" cy="5094212"/>
          </a:xfrm>
          <a:prstGeom prst="rect">
            <a:avLst/>
          </a:prstGeom>
        </p:spPr>
        <p:txBody>
          <a:bodyPr anchor="t" rtlCol="false" tIns="0" lIns="0" bIns="0" rIns="0">
            <a:spAutoFit/>
          </a:bodyPr>
          <a:lstStyle/>
          <a:p>
            <a:pPr algn="just" marL="889652" indent="-444826" lvl="1">
              <a:lnSpc>
                <a:spcPts val="6757"/>
              </a:lnSpc>
              <a:buFont typeface="Arial"/>
              <a:buChar char="•"/>
            </a:pPr>
            <a:r>
              <a:rPr lang="en-US" sz="4120" spc="140">
                <a:solidFill>
                  <a:srgbClr val="000B5D"/>
                </a:solidFill>
                <a:latin typeface="Rokkitt"/>
              </a:rPr>
              <a:t>Kết quả phân loại tổng thể cho thấy rõ rằng phương pháp kết hợp cả thuật toán Mạng nơ ron nhân</a:t>
            </a:r>
            <a:r>
              <a:rPr lang="en-US" sz="4120" spc="140">
                <a:solidFill>
                  <a:srgbClr val="000B5D"/>
                </a:solidFill>
                <a:latin typeface="Rokkitt"/>
              </a:rPr>
              <a:t> tạo và Splines hồi quy thích ứng đa biến đem lại kết quả dự báo tốt</a:t>
            </a:r>
          </a:p>
          <a:p>
            <a:pPr algn="just" marL="889652" indent="-444826" lvl="1">
              <a:lnSpc>
                <a:spcPts val="6757"/>
              </a:lnSpc>
              <a:buFont typeface="Arial"/>
              <a:buChar char="•"/>
            </a:pPr>
            <a:r>
              <a:rPr lang="en-US" sz="4120" spc="140">
                <a:solidFill>
                  <a:srgbClr val="000B5D"/>
                </a:solidFill>
                <a:latin typeface="Rokkitt"/>
              </a:rPr>
              <a:t>Output của mô hình chấm điểm tín dụng sẽ là số điểm tín dụng của khách hàng tại Công ty TNHH MTV Viễn thông quốc tế FPT</a:t>
            </a:r>
          </a:p>
          <a:p>
            <a:pPr algn="just">
              <a:lnSpc>
                <a:spcPts val="6757"/>
              </a:lnSpc>
            </a:pPr>
          </a:p>
        </p:txBody>
      </p:sp>
      <p:sp>
        <p:nvSpPr>
          <p:cNvPr name="TextBox 8" id="8"/>
          <p:cNvSpPr txBox="true"/>
          <p:nvPr/>
        </p:nvSpPr>
        <p:spPr>
          <a:xfrm rot="0">
            <a:off x="1339876"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KẾT QUẢ 2</a:t>
            </a:r>
          </a:p>
        </p:txBody>
      </p:sp>
      <p:sp>
        <p:nvSpPr>
          <p:cNvPr name="TextBox 9" id="9"/>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161669" y="9405503"/>
            <a:ext cx="5978920" cy="1439788"/>
            <a:chOff x="0" y="0"/>
            <a:chExt cx="2900619" cy="698500"/>
          </a:xfrm>
        </p:grpSpPr>
        <p:sp>
          <p:nvSpPr>
            <p:cNvPr name="Freeform 15" id="15"/>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CADDFF"/>
            </a:solidFill>
          </p:spPr>
        </p:sp>
        <p:sp>
          <p:nvSpPr>
            <p:cNvPr name="TextBox 16" id="16"/>
            <p:cNvSpPr txBox="true"/>
            <p:nvPr/>
          </p:nvSpPr>
          <p:spPr>
            <a:xfrm>
              <a:off x="114300" y="38100"/>
              <a:ext cx="2672019"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816570" y="1513892"/>
            <a:ext cx="5274395" cy="2248340"/>
            <a:chOff x="0" y="0"/>
            <a:chExt cx="1638616" cy="698500"/>
          </a:xfrm>
        </p:grpSpPr>
        <p:sp>
          <p:nvSpPr>
            <p:cNvPr name="Freeform 18" id="18"/>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CADDFF"/>
            </a:solidFill>
          </p:spPr>
        </p:sp>
        <p:sp>
          <p:nvSpPr>
            <p:cNvPr name="TextBox 19" id="19"/>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580823" y="2289856"/>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TextBox 23" id="23"/>
          <p:cNvSpPr txBox="true"/>
          <p:nvPr/>
        </p:nvSpPr>
        <p:spPr>
          <a:xfrm rot="0">
            <a:off x="6786927" y="2518456"/>
            <a:ext cx="10297679" cy="5771334"/>
          </a:xfrm>
          <a:prstGeom prst="rect">
            <a:avLst/>
          </a:prstGeom>
        </p:spPr>
        <p:txBody>
          <a:bodyPr anchor="t" rtlCol="false" tIns="0" lIns="0" bIns="0" rIns="0">
            <a:spAutoFit/>
          </a:bodyPr>
          <a:lstStyle/>
          <a:p>
            <a:pPr algn="l" marL="939895" indent="-469948" lvl="1">
              <a:lnSpc>
                <a:spcPts val="7705"/>
              </a:lnSpc>
              <a:buFont typeface="Arial"/>
              <a:buChar char="•"/>
            </a:pPr>
            <a:r>
              <a:rPr lang="en-US" sz="4353" spc="43">
                <a:solidFill>
                  <a:srgbClr val="000000"/>
                </a:solidFill>
                <a:latin typeface="Rokkitt"/>
              </a:rPr>
              <a:t>Ngôn ngữ lập trình: Python</a:t>
            </a:r>
          </a:p>
          <a:p>
            <a:pPr algn="l" marL="939895" indent="-469948" lvl="1">
              <a:lnSpc>
                <a:spcPts val="7705"/>
              </a:lnSpc>
              <a:buFont typeface="Arial"/>
              <a:buChar char="•"/>
            </a:pPr>
            <a:r>
              <a:rPr lang="en-US" sz="4353" spc="43">
                <a:solidFill>
                  <a:srgbClr val="000000"/>
                </a:solidFill>
                <a:latin typeface="Rokkitt"/>
              </a:rPr>
              <a:t>Môi trường phát triển: Jupyter Notebook</a:t>
            </a:r>
          </a:p>
          <a:p>
            <a:pPr algn="l" marL="939895" indent="-469948" lvl="1">
              <a:lnSpc>
                <a:spcPts val="7705"/>
              </a:lnSpc>
              <a:buFont typeface="Arial"/>
              <a:buChar char="•"/>
            </a:pPr>
            <a:r>
              <a:rPr lang="en-US" sz="4353" spc="43">
                <a:solidFill>
                  <a:srgbClr val="000000"/>
                </a:solidFill>
                <a:latin typeface="Rokkitt"/>
              </a:rPr>
              <a:t>Các gói sử dụng: pandas, numpy, seaborn, matplotlib.pyplot, scikit plot, sklearn, shap</a:t>
            </a:r>
          </a:p>
        </p:txBody>
      </p:sp>
      <p:sp>
        <p:nvSpPr>
          <p:cNvPr name="Freeform 24" id="24"/>
          <p:cNvSpPr/>
          <p:nvPr/>
        </p:nvSpPr>
        <p:spPr>
          <a:xfrm flipH="false" flipV="false" rot="0">
            <a:off x="527972" y="4011641"/>
            <a:ext cx="4137367" cy="4114800"/>
          </a:xfrm>
          <a:custGeom>
            <a:avLst/>
            <a:gdLst/>
            <a:ahLst/>
            <a:cxnLst/>
            <a:rect r="r" b="b" t="t" l="l"/>
            <a:pathLst>
              <a:path h="4114800" w="4137367">
                <a:moveTo>
                  <a:pt x="0" y="0"/>
                </a:moveTo>
                <a:lnTo>
                  <a:pt x="4137368" y="0"/>
                </a:lnTo>
                <a:lnTo>
                  <a:pt x="41373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7167862" y="750066"/>
            <a:ext cx="8838515" cy="982980"/>
          </a:xfrm>
          <a:prstGeom prst="rect">
            <a:avLst/>
          </a:prstGeom>
        </p:spPr>
        <p:txBody>
          <a:bodyPr anchor="t" rtlCol="false" tIns="0" lIns="0" bIns="0" rIns="0">
            <a:spAutoFit/>
          </a:bodyPr>
          <a:lstStyle/>
          <a:p>
            <a:pPr algn="l">
              <a:lnSpc>
                <a:spcPts val="7590"/>
              </a:lnSpc>
            </a:pPr>
            <a:r>
              <a:rPr lang="en-US" sz="6900">
                <a:solidFill>
                  <a:srgbClr val="000B5D"/>
                </a:solidFill>
                <a:latin typeface="Rokkitt Bold"/>
              </a:rPr>
              <a:t>Công cụ sử dụng</a:t>
            </a:r>
          </a:p>
        </p:txBody>
      </p:sp>
      <p:sp>
        <p:nvSpPr>
          <p:cNvPr name="TextBox 26" id="26"/>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18566" y="3966077"/>
            <a:ext cx="5951889" cy="6020692"/>
            <a:chOff x="0" y="0"/>
            <a:chExt cx="1480069" cy="1497179"/>
          </a:xfrm>
        </p:grpSpPr>
        <p:sp>
          <p:nvSpPr>
            <p:cNvPr name="Freeform 3" id="3"/>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D8DFC2"/>
            </a:solidFill>
          </p:spPr>
        </p:sp>
        <p:sp>
          <p:nvSpPr>
            <p:cNvPr name="TextBox 4" id="4"/>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90594" y="3966077"/>
            <a:ext cx="5951889" cy="6020692"/>
            <a:chOff x="0" y="0"/>
            <a:chExt cx="1480069" cy="1497179"/>
          </a:xfrm>
        </p:grpSpPr>
        <p:sp>
          <p:nvSpPr>
            <p:cNvPr name="Freeform 6" id="6"/>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D8DFC2"/>
            </a:solidFill>
          </p:spPr>
        </p:sp>
        <p:sp>
          <p:nvSpPr>
            <p:cNvPr name="TextBox 7" id="7"/>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57156" y="3804667"/>
            <a:ext cx="5951889" cy="6020692"/>
            <a:chOff x="0" y="0"/>
            <a:chExt cx="1480069" cy="1497179"/>
          </a:xfrm>
        </p:grpSpPr>
        <p:sp>
          <p:nvSpPr>
            <p:cNvPr name="Freeform 9" id="9"/>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CADDFF"/>
            </a:solidFill>
          </p:spPr>
        </p:sp>
        <p:sp>
          <p:nvSpPr>
            <p:cNvPr name="TextBox 10" id="10"/>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229183" y="3804667"/>
            <a:ext cx="5951889" cy="6020692"/>
            <a:chOff x="0" y="0"/>
            <a:chExt cx="1480069" cy="1497179"/>
          </a:xfrm>
        </p:grpSpPr>
        <p:sp>
          <p:nvSpPr>
            <p:cNvPr name="Freeform 12" id="12"/>
            <p:cNvSpPr/>
            <p:nvPr/>
          </p:nvSpPr>
          <p:spPr>
            <a:xfrm flipH="false" flipV="false" rot="0">
              <a:off x="0" y="0"/>
              <a:ext cx="1480069" cy="1497179"/>
            </a:xfrm>
            <a:custGeom>
              <a:avLst/>
              <a:gdLst/>
              <a:ahLst/>
              <a:cxnLst/>
              <a:rect r="r" b="b" t="t" l="l"/>
              <a:pathLst>
                <a:path h="1497179" w="1480069">
                  <a:moveTo>
                    <a:pt x="0" y="0"/>
                  </a:moveTo>
                  <a:lnTo>
                    <a:pt x="1480069" y="0"/>
                  </a:lnTo>
                  <a:lnTo>
                    <a:pt x="1480069" y="1497179"/>
                  </a:lnTo>
                  <a:lnTo>
                    <a:pt x="0" y="1497179"/>
                  </a:lnTo>
                  <a:close/>
                </a:path>
              </a:pathLst>
            </a:custGeom>
            <a:solidFill>
              <a:srgbClr val="CADDFF"/>
            </a:solidFill>
          </p:spPr>
        </p:sp>
        <p:sp>
          <p:nvSpPr>
            <p:cNvPr name="TextBox 13" id="13"/>
            <p:cNvSpPr txBox="true"/>
            <p:nvPr/>
          </p:nvSpPr>
          <p:spPr>
            <a:xfrm>
              <a:off x="0" y="-38100"/>
              <a:ext cx="1480069" cy="153527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835251" y="2806817"/>
            <a:ext cx="1995699" cy="19956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207278" y="2806817"/>
            <a:ext cx="1995699" cy="19956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2200526" y="3172093"/>
            <a:ext cx="1265148" cy="1265148"/>
          </a:xfrm>
          <a:custGeom>
            <a:avLst/>
            <a:gdLst/>
            <a:ahLst/>
            <a:cxnLst/>
            <a:rect r="r" b="b" t="t" l="l"/>
            <a:pathLst>
              <a:path h="1265148" w="1265148">
                <a:moveTo>
                  <a:pt x="0" y="0"/>
                </a:moveTo>
                <a:lnTo>
                  <a:pt x="1265148" y="0"/>
                </a:lnTo>
                <a:lnTo>
                  <a:pt x="1265148" y="1265148"/>
                </a:lnTo>
                <a:lnTo>
                  <a:pt x="0" y="1265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693018" y="3297038"/>
            <a:ext cx="1024219" cy="1015257"/>
          </a:xfrm>
          <a:custGeom>
            <a:avLst/>
            <a:gdLst/>
            <a:ahLst/>
            <a:cxnLst/>
            <a:rect r="r" b="b" t="t" l="l"/>
            <a:pathLst>
              <a:path h="1015257" w="1024219">
                <a:moveTo>
                  <a:pt x="0" y="0"/>
                </a:moveTo>
                <a:lnTo>
                  <a:pt x="1024219" y="0"/>
                </a:lnTo>
                <a:lnTo>
                  <a:pt x="1024219" y="1015257"/>
                </a:lnTo>
                <a:lnTo>
                  <a:pt x="0" y="1015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510756" y="-358119"/>
            <a:ext cx="19309513" cy="3164936"/>
            <a:chOff x="0" y="0"/>
            <a:chExt cx="5085633" cy="833563"/>
          </a:xfrm>
        </p:grpSpPr>
        <p:sp>
          <p:nvSpPr>
            <p:cNvPr name="Freeform 23" id="23"/>
            <p:cNvSpPr/>
            <p:nvPr/>
          </p:nvSpPr>
          <p:spPr>
            <a:xfrm flipH="false" flipV="false" rot="0">
              <a:off x="0" y="0"/>
              <a:ext cx="5085633" cy="833563"/>
            </a:xfrm>
            <a:custGeom>
              <a:avLst/>
              <a:gdLst/>
              <a:ahLst/>
              <a:cxnLst/>
              <a:rect r="r" b="b" t="t" l="l"/>
              <a:pathLst>
                <a:path h="833563" w="5085633">
                  <a:moveTo>
                    <a:pt x="0" y="0"/>
                  </a:moveTo>
                  <a:lnTo>
                    <a:pt x="5085633" y="0"/>
                  </a:lnTo>
                  <a:lnTo>
                    <a:pt x="5085633" y="833563"/>
                  </a:lnTo>
                  <a:lnTo>
                    <a:pt x="0" y="833563"/>
                  </a:lnTo>
                  <a:close/>
                </a:path>
              </a:pathLst>
            </a:custGeom>
            <a:solidFill>
              <a:srgbClr val="000B5D"/>
            </a:solidFill>
          </p:spPr>
        </p:sp>
        <p:sp>
          <p:nvSpPr>
            <p:cNvPr name="TextBox 24" id="24"/>
            <p:cNvSpPr txBox="true"/>
            <p:nvPr/>
          </p:nvSpPr>
          <p:spPr>
            <a:xfrm>
              <a:off x="0" y="-38100"/>
              <a:ext cx="5085633" cy="871663"/>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5400000">
            <a:off x="1044543" y="128344"/>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2824821" y="668917"/>
            <a:ext cx="12638359" cy="1193800"/>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FDFDFD"/>
                </a:solidFill>
                <a:latin typeface="Rokkitt Semi-Bold"/>
              </a:rPr>
              <a:t>NỘI DUNG 3</a:t>
            </a:r>
          </a:p>
        </p:txBody>
      </p:sp>
      <p:sp>
        <p:nvSpPr>
          <p:cNvPr name="TextBox 27" id="27"/>
          <p:cNvSpPr txBox="true"/>
          <p:nvPr/>
        </p:nvSpPr>
        <p:spPr>
          <a:xfrm rot="0">
            <a:off x="3487790" y="5722305"/>
            <a:ext cx="5434676" cy="2758496"/>
          </a:xfrm>
          <a:prstGeom prst="rect">
            <a:avLst/>
          </a:prstGeom>
        </p:spPr>
        <p:txBody>
          <a:bodyPr anchor="t" rtlCol="false" tIns="0" lIns="0" bIns="0" rIns="0">
            <a:spAutoFit/>
          </a:bodyPr>
          <a:lstStyle/>
          <a:p>
            <a:pPr algn="just">
              <a:lnSpc>
                <a:spcPts val="4406"/>
              </a:lnSpc>
            </a:pPr>
            <a:r>
              <a:rPr lang="en-US" sz="3147">
                <a:solidFill>
                  <a:srgbClr val="000B5D"/>
                </a:solidFill>
                <a:latin typeface="Rokkitt"/>
              </a:rPr>
              <a:t>Sử dụng điểm tín dụng khách hàng từ mô hình chấm điểm tín dụng để tiến hành xác định nhóm khách hàng tiềm năng bằng thuật toán K-means. </a:t>
            </a:r>
          </a:p>
        </p:txBody>
      </p:sp>
      <p:sp>
        <p:nvSpPr>
          <p:cNvPr name="TextBox 28" id="28"/>
          <p:cNvSpPr txBox="true"/>
          <p:nvPr/>
        </p:nvSpPr>
        <p:spPr>
          <a:xfrm rot="0">
            <a:off x="2991492" y="4833792"/>
            <a:ext cx="6427272"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NỘI DUNG 3</a:t>
            </a:r>
          </a:p>
        </p:txBody>
      </p:sp>
      <p:sp>
        <p:nvSpPr>
          <p:cNvPr name="TextBox 29" id="29"/>
          <p:cNvSpPr txBox="true"/>
          <p:nvPr/>
        </p:nvSpPr>
        <p:spPr>
          <a:xfrm rot="0">
            <a:off x="9619464" y="4833792"/>
            <a:ext cx="6427272"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MỤC TIÊU 3</a:t>
            </a:r>
          </a:p>
        </p:txBody>
      </p:sp>
      <p:sp>
        <p:nvSpPr>
          <p:cNvPr name="TextBox 30" id="30"/>
          <p:cNvSpPr txBox="true"/>
          <p:nvPr/>
        </p:nvSpPr>
        <p:spPr>
          <a:xfrm rot="0">
            <a:off x="10277173" y="5722305"/>
            <a:ext cx="5434676" cy="3863396"/>
          </a:xfrm>
          <a:prstGeom prst="rect">
            <a:avLst/>
          </a:prstGeom>
        </p:spPr>
        <p:txBody>
          <a:bodyPr anchor="t" rtlCol="false" tIns="0" lIns="0" bIns="0" rIns="0">
            <a:spAutoFit/>
          </a:bodyPr>
          <a:lstStyle/>
          <a:p>
            <a:pPr algn="just">
              <a:lnSpc>
                <a:spcPts val="4406"/>
              </a:lnSpc>
            </a:pPr>
            <a:r>
              <a:rPr lang="en-US" sz="3147">
                <a:solidFill>
                  <a:srgbClr val="000B5D"/>
                </a:solidFill>
                <a:latin typeface="Rokkitt"/>
              </a:rPr>
              <a:t>Phân nhóm khách hàng vào nhóm tiềm năng và không tiềm năng dựa trên điểm tín dụng. Từ đó công ty có thể đưa ra các chiến lược tiếp cận phù hợp với từng nhóm.</a:t>
            </a:r>
          </a:p>
          <a:p>
            <a:pPr algn="just">
              <a:lnSpc>
                <a:spcPts val="4406"/>
              </a:lnSpc>
            </a:pPr>
          </a:p>
        </p:txBody>
      </p:sp>
      <p:sp>
        <p:nvSpPr>
          <p:cNvPr name="TextBox 31" id="31"/>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3</a:t>
            </a:r>
          </a:p>
        </p:txBody>
      </p:sp>
      <p:sp>
        <p:nvSpPr>
          <p:cNvPr name="Freeform 7" id="7"/>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867083" y="1861773"/>
            <a:ext cx="113167" cy="8230319"/>
          </a:xfrm>
          <a:custGeom>
            <a:avLst/>
            <a:gdLst/>
            <a:ahLst/>
            <a:cxnLst/>
            <a:rect r="r" b="b" t="t" l="l"/>
            <a:pathLst>
              <a:path h="8230319" w="113167">
                <a:moveTo>
                  <a:pt x="0" y="0"/>
                </a:moveTo>
                <a:lnTo>
                  <a:pt x="113167" y="0"/>
                </a:lnTo>
                <a:lnTo>
                  <a:pt x="113167" y="8230319"/>
                </a:lnTo>
                <a:lnTo>
                  <a:pt x="0" y="8230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04430" y="2606750"/>
            <a:ext cx="8339422" cy="4425812"/>
          </a:xfrm>
          <a:prstGeom prst="rect">
            <a:avLst/>
          </a:prstGeom>
        </p:spPr>
        <p:txBody>
          <a:bodyPr anchor="t" rtlCol="false" tIns="0" lIns="0" bIns="0" rIns="0">
            <a:spAutoFit/>
          </a:bodyPr>
          <a:lstStyle/>
          <a:p>
            <a:pPr algn="just">
              <a:lnSpc>
                <a:spcPts val="7085"/>
              </a:lnSpc>
            </a:pPr>
            <a:r>
              <a:rPr lang="en-US" sz="4320" spc="146">
                <a:solidFill>
                  <a:srgbClr val="000B5D"/>
                </a:solidFill>
                <a:latin typeface="Rokkitt Medium"/>
              </a:rPr>
              <a:t>B1 Thu thập dữ liệu:</a:t>
            </a:r>
          </a:p>
          <a:p>
            <a:pPr algn="just">
              <a:lnSpc>
                <a:spcPts val="7085"/>
              </a:lnSpc>
            </a:pPr>
            <a:r>
              <a:rPr lang="en-US" sz="4320" spc="146">
                <a:solidFill>
                  <a:srgbClr val="000B5D"/>
                </a:solidFill>
                <a:latin typeface="Rokkitt"/>
              </a:rPr>
              <a:t>Thu thập dữ liệu điểm tín dụng khách hàng từ mô hình chấm điểm tín dụng của Công ty TNHH MTV Viễn thông Quốc tế FPT </a:t>
            </a:r>
          </a:p>
        </p:txBody>
      </p:sp>
      <p:sp>
        <p:nvSpPr>
          <p:cNvPr name="TextBox 10" id="10"/>
          <p:cNvSpPr txBox="true"/>
          <p:nvPr/>
        </p:nvSpPr>
        <p:spPr>
          <a:xfrm rot="0">
            <a:off x="9543163" y="2837308"/>
            <a:ext cx="8339422" cy="6088749"/>
          </a:xfrm>
          <a:prstGeom prst="rect">
            <a:avLst/>
          </a:prstGeom>
        </p:spPr>
        <p:txBody>
          <a:bodyPr anchor="t" rtlCol="false" tIns="0" lIns="0" bIns="0" rIns="0">
            <a:spAutoFit/>
          </a:bodyPr>
          <a:lstStyle/>
          <a:p>
            <a:pPr algn="just">
              <a:lnSpc>
                <a:spcPts val="6921"/>
              </a:lnSpc>
            </a:pPr>
            <a:r>
              <a:rPr lang="en-US" sz="4220" spc="143">
                <a:solidFill>
                  <a:srgbClr val="000B5D"/>
                </a:solidFill>
                <a:latin typeface="Rokkitt Semi-Bold"/>
              </a:rPr>
              <a:t>B2 Tiền xử lý dữ liệu</a:t>
            </a:r>
          </a:p>
          <a:p>
            <a:pPr algn="just" marL="911241" indent="-455621" lvl="1">
              <a:lnSpc>
                <a:spcPts val="6921"/>
              </a:lnSpc>
              <a:buFont typeface="Arial"/>
              <a:buChar char="•"/>
            </a:pPr>
            <a:r>
              <a:rPr lang="en-US" sz="4220" spc="143">
                <a:solidFill>
                  <a:srgbClr val="000B5D"/>
                </a:solidFill>
                <a:latin typeface="Rokkitt"/>
              </a:rPr>
              <a:t>Làm sạch dữ liệu</a:t>
            </a:r>
          </a:p>
          <a:p>
            <a:pPr algn="just" marL="911241" indent="-455621" lvl="1">
              <a:lnSpc>
                <a:spcPts val="6921"/>
              </a:lnSpc>
              <a:buFont typeface="Arial"/>
              <a:buChar char="•"/>
            </a:pPr>
            <a:r>
              <a:rPr lang="en-US" sz="4220" spc="143">
                <a:solidFill>
                  <a:srgbClr val="000B5D"/>
                </a:solidFill>
                <a:latin typeface="Rokkitt"/>
              </a:rPr>
              <a:t>Xử lý dữ liệu bị thiếu</a:t>
            </a:r>
          </a:p>
          <a:p>
            <a:pPr algn="just" marL="911241" indent="-455621" lvl="1">
              <a:lnSpc>
                <a:spcPts val="6921"/>
              </a:lnSpc>
              <a:buFont typeface="Arial"/>
              <a:buChar char="•"/>
            </a:pPr>
            <a:r>
              <a:rPr lang="en-US" sz="4220" spc="143">
                <a:solidFill>
                  <a:srgbClr val="000B5D"/>
                </a:solidFill>
                <a:latin typeface="Rokkitt"/>
              </a:rPr>
              <a:t>Tiêu chuẩn hóa dữ liệu</a:t>
            </a:r>
          </a:p>
          <a:p>
            <a:pPr algn="just" marL="911241" indent="-455621" lvl="1">
              <a:lnSpc>
                <a:spcPts val="6921"/>
              </a:lnSpc>
              <a:buFont typeface="Arial"/>
              <a:buChar char="•"/>
            </a:pPr>
            <a:r>
              <a:rPr lang="en-US" sz="4220" spc="143">
                <a:solidFill>
                  <a:srgbClr val="000B5D"/>
                </a:solidFill>
                <a:latin typeface="Rokkitt"/>
              </a:rPr>
              <a:t>Biến đổi dữ liệu</a:t>
            </a:r>
          </a:p>
          <a:p>
            <a:pPr algn="just" marL="911241" indent="-455621" lvl="1">
              <a:lnSpc>
                <a:spcPts val="6921"/>
              </a:lnSpc>
              <a:buFont typeface="Arial"/>
              <a:buChar char="•"/>
            </a:pPr>
            <a:r>
              <a:rPr lang="en-US" sz="4220" spc="143">
                <a:solidFill>
                  <a:srgbClr val="000B5D"/>
                </a:solidFill>
                <a:latin typeface="Rokkitt"/>
              </a:rPr>
              <a:t>Chuẩn bị dữ liệu cho phân cụm</a:t>
            </a:r>
          </a:p>
        </p:txBody>
      </p:sp>
      <p:sp>
        <p:nvSpPr>
          <p:cNvPr name="TextBox 11" id="11"/>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96948" y="1592338"/>
            <a:ext cx="16785194" cy="7665962"/>
          </a:xfrm>
          <a:prstGeom prst="rect">
            <a:avLst/>
          </a:prstGeom>
        </p:spPr>
        <p:txBody>
          <a:bodyPr anchor="t" rtlCol="false" tIns="0" lIns="0" bIns="0" rIns="0">
            <a:spAutoFit/>
          </a:bodyPr>
          <a:lstStyle/>
          <a:p>
            <a:pPr algn="just">
              <a:lnSpc>
                <a:spcPts val="6757"/>
              </a:lnSpc>
            </a:pPr>
            <a:r>
              <a:rPr lang="en-US" sz="4120" spc="140">
                <a:solidFill>
                  <a:srgbClr val="000B5D"/>
                </a:solidFill>
                <a:latin typeface="Rokkitt Medium"/>
              </a:rPr>
              <a:t>B3 Phân cụm với thuật toán K-means</a:t>
            </a:r>
          </a:p>
          <a:p>
            <a:pPr algn="just" marL="889652" indent="-444826" lvl="1">
              <a:lnSpc>
                <a:spcPts val="6757"/>
              </a:lnSpc>
              <a:buFont typeface="Arial"/>
              <a:buChar char="•"/>
            </a:pPr>
            <a:r>
              <a:rPr lang="en-US" sz="4120" spc="140">
                <a:solidFill>
                  <a:srgbClr val="000B5D"/>
                </a:solidFill>
                <a:latin typeface="Rokkitt"/>
              </a:rPr>
              <a:t>Khởi tạo các trung tâm ban đầu</a:t>
            </a:r>
          </a:p>
          <a:p>
            <a:pPr algn="just" marL="889652" indent="-444826" lvl="1">
              <a:lnSpc>
                <a:spcPts val="6757"/>
              </a:lnSpc>
              <a:buFont typeface="Arial"/>
              <a:buChar char="•"/>
            </a:pPr>
            <a:r>
              <a:rPr lang="en-US" sz="4120" spc="140">
                <a:solidFill>
                  <a:srgbClr val="000B5D"/>
                </a:solidFill>
                <a:latin typeface="Rokkitt"/>
              </a:rPr>
              <a:t>Gán mỗi khách hàng vào cụm gần nhất</a:t>
            </a:r>
          </a:p>
          <a:p>
            <a:pPr algn="just" marL="889652" indent="-444826" lvl="1">
              <a:lnSpc>
                <a:spcPts val="6757"/>
              </a:lnSpc>
              <a:buFont typeface="Arial"/>
              <a:buChar char="•"/>
            </a:pPr>
            <a:r>
              <a:rPr lang="en-US" sz="4120" spc="140">
                <a:solidFill>
                  <a:srgbClr val="000B5D"/>
                </a:solidFill>
                <a:latin typeface="Rokkitt"/>
              </a:rPr>
              <a:t>Cập nhật các trung tâm cụm</a:t>
            </a:r>
          </a:p>
          <a:p>
            <a:pPr algn="just" marL="889652" indent="-444826" lvl="1">
              <a:lnSpc>
                <a:spcPts val="6757"/>
              </a:lnSpc>
              <a:buFont typeface="Arial"/>
              <a:buChar char="•"/>
            </a:pPr>
            <a:r>
              <a:rPr lang="en-US" sz="4120" spc="140">
                <a:solidFill>
                  <a:srgbClr val="000B5D"/>
                </a:solidFill>
                <a:latin typeface="Rokkitt"/>
              </a:rPr>
              <a:t>Lặp lại bước 2 và bước 3 cho đến khi không có sự thay đổi đáng kể trong vị trí của các trung tâm cụm hoặc đạt đến số lần lặp tối đa được định trước.</a:t>
            </a:r>
          </a:p>
          <a:p>
            <a:pPr algn="just" marL="889652" indent="-444826" lvl="1">
              <a:lnSpc>
                <a:spcPts val="6757"/>
              </a:lnSpc>
              <a:buFont typeface="Arial"/>
              <a:buChar char="•"/>
            </a:pPr>
            <a:r>
              <a:rPr lang="en-US" sz="4120" spc="140">
                <a:solidFill>
                  <a:srgbClr val="000B5D"/>
                </a:solidFill>
                <a:latin typeface="Rokkitt"/>
              </a:rPr>
              <a:t>Kết quả là K điểm trung tâm cuối cùng và phân loại của từng điểm dữ liệu dựa trên vị trí của các điểm trung tâm.</a:t>
            </a:r>
          </a:p>
        </p:txBody>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3</a:t>
            </a:r>
          </a:p>
        </p:txBody>
      </p:sp>
      <p:sp>
        <p:nvSpPr>
          <p:cNvPr name="TextBox 9" id="9"/>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424709" y="1743368"/>
            <a:ext cx="4847311" cy="2948235"/>
            <a:chOff x="0" y="0"/>
            <a:chExt cx="6463081" cy="3930979"/>
          </a:xfrm>
        </p:grpSpPr>
        <p:sp>
          <p:nvSpPr>
            <p:cNvPr name="Freeform 3" id="3"/>
            <p:cNvSpPr/>
            <p:nvPr/>
          </p:nvSpPr>
          <p:spPr>
            <a:xfrm flipH="false" flipV="false" rot="0">
              <a:off x="0" y="781696"/>
              <a:ext cx="6463081" cy="3149283"/>
            </a:xfrm>
            <a:custGeom>
              <a:avLst/>
              <a:gdLst/>
              <a:ahLst/>
              <a:cxnLst/>
              <a:rect r="r" b="b" t="t" l="l"/>
              <a:pathLst>
                <a:path h="3149283" w="6463081">
                  <a:moveTo>
                    <a:pt x="0" y="0"/>
                  </a:moveTo>
                  <a:lnTo>
                    <a:pt x="6463081" y="0"/>
                  </a:lnTo>
                  <a:lnTo>
                    <a:pt x="6463081" y="3149283"/>
                  </a:lnTo>
                  <a:lnTo>
                    <a:pt x="0" y="3149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91338" y="0"/>
              <a:ext cx="1080405" cy="1752870"/>
            </a:xfrm>
            <a:custGeom>
              <a:avLst/>
              <a:gdLst/>
              <a:ahLst/>
              <a:cxnLst/>
              <a:rect r="r" b="b" t="t" l="l"/>
              <a:pathLst>
                <a:path h="1752870" w="1080405">
                  <a:moveTo>
                    <a:pt x="0" y="0"/>
                  </a:moveTo>
                  <a:lnTo>
                    <a:pt x="1080405" y="0"/>
                  </a:lnTo>
                  <a:lnTo>
                    <a:pt x="1080405" y="1752870"/>
                  </a:lnTo>
                  <a:lnTo>
                    <a:pt x="0" y="1752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1985" y="2175145"/>
              <a:ext cx="5599111" cy="65722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Rokkitt Bold"/>
                </a:rPr>
                <a:t>A. THÔNG TIN CHUNG</a:t>
              </a:r>
            </a:p>
          </p:txBody>
        </p:sp>
      </p:grpSp>
      <p:grpSp>
        <p:nvGrpSpPr>
          <p:cNvPr name="Group 6" id="6"/>
          <p:cNvGrpSpPr/>
          <p:nvPr/>
        </p:nvGrpSpPr>
        <p:grpSpPr>
          <a:xfrm rot="0">
            <a:off x="10580356" y="1743368"/>
            <a:ext cx="4847311" cy="2948235"/>
            <a:chOff x="0" y="0"/>
            <a:chExt cx="6463081" cy="3930979"/>
          </a:xfrm>
        </p:grpSpPr>
        <p:sp>
          <p:nvSpPr>
            <p:cNvPr name="Freeform 7" id="7"/>
            <p:cNvSpPr/>
            <p:nvPr/>
          </p:nvSpPr>
          <p:spPr>
            <a:xfrm flipH="false" flipV="false" rot="0">
              <a:off x="0" y="781696"/>
              <a:ext cx="6463081" cy="3149283"/>
            </a:xfrm>
            <a:custGeom>
              <a:avLst/>
              <a:gdLst/>
              <a:ahLst/>
              <a:cxnLst/>
              <a:rect r="r" b="b" t="t" l="l"/>
              <a:pathLst>
                <a:path h="3149283" w="6463081">
                  <a:moveTo>
                    <a:pt x="0" y="0"/>
                  </a:moveTo>
                  <a:lnTo>
                    <a:pt x="6463081" y="0"/>
                  </a:lnTo>
                  <a:lnTo>
                    <a:pt x="6463081" y="3149283"/>
                  </a:lnTo>
                  <a:lnTo>
                    <a:pt x="0" y="3149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691338" y="0"/>
              <a:ext cx="1080405" cy="1752870"/>
            </a:xfrm>
            <a:custGeom>
              <a:avLst/>
              <a:gdLst/>
              <a:ahLst/>
              <a:cxnLst/>
              <a:rect r="r" b="b" t="t" l="l"/>
              <a:pathLst>
                <a:path h="1752870" w="1080405">
                  <a:moveTo>
                    <a:pt x="0" y="0"/>
                  </a:moveTo>
                  <a:lnTo>
                    <a:pt x="1080405" y="0"/>
                  </a:lnTo>
                  <a:lnTo>
                    <a:pt x="1080405" y="1752870"/>
                  </a:lnTo>
                  <a:lnTo>
                    <a:pt x="0" y="1752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31985" y="2149745"/>
              <a:ext cx="5599111" cy="65722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Rokkitt Bold"/>
                </a:rPr>
                <a:t>B. MÔ TẢ ĐỀ TÀI</a:t>
              </a:r>
            </a:p>
          </p:txBody>
        </p:sp>
      </p:grpSp>
      <p:grpSp>
        <p:nvGrpSpPr>
          <p:cNvPr name="Group 10" id="10"/>
          <p:cNvGrpSpPr/>
          <p:nvPr/>
        </p:nvGrpSpPr>
        <p:grpSpPr>
          <a:xfrm rot="0">
            <a:off x="13004011" y="5688677"/>
            <a:ext cx="4847311" cy="2948235"/>
            <a:chOff x="0" y="0"/>
            <a:chExt cx="6463081" cy="3930979"/>
          </a:xfrm>
        </p:grpSpPr>
        <p:sp>
          <p:nvSpPr>
            <p:cNvPr name="Freeform 11" id="11"/>
            <p:cNvSpPr/>
            <p:nvPr/>
          </p:nvSpPr>
          <p:spPr>
            <a:xfrm flipH="false" flipV="false" rot="0">
              <a:off x="0" y="781696"/>
              <a:ext cx="6463081" cy="3149283"/>
            </a:xfrm>
            <a:custGeom>
              <a:avLst/>
              <a:gdLst/>
              <a:ahLst/>
              <a:cxnLst/>
              <a:rect r="r" b="b" t="t" l="l"/>
              <a:pathLst>
                <a:path h="3149283" w="6463081">
                  <a:moveTo>
                    <a:pt x="0" y="0"/>
                  </a:moveTo>
                  <a:lnTo>
                    <a:pt x="6463081" y="0"/>
                  </a:lnTo>
                  <a:lnTo>
                    <a:pt x="6463081" y="3149283"/>
                  </a:lnTo>
                  <a:lnTo>
                    <a:pt x="0" y="3149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691338" y="0"/>
              <a:ext cx="1080405" cy="1752870"/>
            </a:xfrm>
            <a:custGeom>
              <a:avLst/>
              <a:gdLst/>
              <a:ahLst/>
              <a:cxnLst/>
              <a:rect r="r" b="b" t="t" l="l"/>
              <a:pathLst>
                <a:path h="1752870" w="1080405">
                  <a:moveTo>
                    <a:pt x="0" y="0"/>
                  </a:moveTo>
                  <a:lnTo>
                    <a:pt x="1080405" y="0"/>
                  </a:lnTo>
                  <a:lnTo>
                    <a:pt x="1080405" y="1752870"/>
                  </a:lnTo>
                  <a:lnTo>
                    <a:pt x="0" y="1752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196209" y="1844945"/>
              <a:ext cx="4070663" cy="131762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Rokkitt Bold"/>
                </a:rPr>
                <a:t>E. TÀI LIỆU THAM KHẢO</a:t>
              </a:r>
            </a:p>
          </p:txBody>
        </p:sp>
      </p:grpSp>
      <p:sp>
        <p:nvSpPr>
          <p:cNvPr name="TextBox 14" id="14"/>
          <p:cNvSpPr txBox="true"/>
          <p:nvPr/>
        </p:nvSpPr>
        <p:spPr>
          <a:xfrm rot="0">
            <a:off x="7044333" y="618837"/>
            <a:ext cx="4204930" cy="943552"/>
          </a:xfrm>
          <a:prstGeom prst="rect">
            <a:avLst/>
          </a:prstGeom>
        </p:spPr>
        <p:txBody>
          <a:bodyPr anchor="t" rtlCol="false" tIns="0" lIns="0" bIns="0" rIns="0">
            <a:spAutoFit/>
          </a:bodyPr>
          <a:lstStyle/>
          <a:p>
            <a:pPr algn="r">
              <a:lnSpc>
                <a:spcPts val="7005"/>
              </a:lnSpc>
            </a:pPr>
            <a:r>
              <a:rPr lang="en-US" sz="7005">
                <a:solidFill>
                  <a:srgbClr val="000B5D"/>
                </a:solidFill>
                <a:latin typeface="Rokkitt Semi-Bold"/>
              </a:rPr>
              <a:t>MỤC LỤC</a:t>
            </a:r>
          </a:p>
        </p:txBody>
      </p:sp>
      <p:grpSp>
        <p:nvGrpSpPr>
          <p:cNvPr name="Group 15" id="15"/>
          <p:cNvGrpSpPr/>
          <p:nvPr/>
        </p:nvGrpSpPr>
        <p:grpSpPr>
          <a:xfrm rot="0">
            <a:off x="1028700" y="5664986"/>
            <a:ext cx="4847311" cy="2948235"/>
            <a:chOff x="0" y="0"/>
            <a:chExt cx="6463081" cy="3930979"/>
          </a:xfrm>
        </p:grpSpPr>
        <p:sp>
          <p:nvSpPr>
            <p:cNvPr name="Freeform 16" id="16"/>
            <p:cNvSpPr/>
            <p:nvPr/>
          </p:nvSpPr>
          <p:spPr>
            <a:xfrm flipH="false" flipV="false" rot="0">
              <a:off x="0" y="781696"/>
              <a:ext cx="6463081" cy="3149283"/>
            </a:xfrm>
            <a:custGeom>
              <a:avLst/>
              <a:gdLst/>
              <a:ahLst/>
              <a:cxnLst/>
              <a:rect r="r" b="b" t="t" l="l"/>
              <a:pathLst>
                <a:path h="3149283" w="6463081">
                  <a:moveTo>
                    <a:pt x="0" y="0"/>
                  </a:moveTo>
                  <a:lnTo>
                    <a:pt x="6463081" y="0"/>
                  </a:lnTo>
                  <a:lnTo>
                    <a:pt x="6463081" y="3149283"/>
                  </a:lnTo>
                  <a:lnTo>
                    <a:pt x="0" y="3149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2691338" y="0"/>
              <a:ext cx="1080405" cy="1752870"/>
            </a:xfrm>
            <a:custGeom>
              <a:avLst/>
              <a:gdLst/>
              <a:ahLst/>
              <a:cxnLst/>
              <a:rect r="r" b="b" t="t" l="l"/>
              <a:pathLst>
                <a:path h="1752870" w="1080405">
                  <a:moveTo>
                    <a:pt x="0" y="0"/>
                  </a:moveTo>
                  <a:lnTo>
                    <a:pt x="1080405" y="0"/>
                  </a:lnTo>
                  <a:lnTo>
                    <a:pt x="1080405" y="1752870"/>
                  </a:lnTo>
                  <a:lnTo>
                    <a:pt x="0" y="1752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431985" y="2149745"/>
              <a:ext cx="5599111" cy="65722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Rokkitt Bold"/>
                </a:rPr>
                <a:t>C. KẾT LUẬN</a:t>
              </a:r>
            </a:p>
          </p:txBody>
        </p:sp>
      </p:grpSp>
      <p:sp>
        <p:nvSpPr>
          <p:cNvPr name="Freeform 19" id="19"/>
          <p:cNvSpPr/>
          <p:nvPr/>
        </p:nvSpPr>
        <p:spPr>
          <a:xfrm flipH="false" flipV="false" rot="-10800000">
            <a:off x="13898204" y="-563914"/>
            <a:ext cx="6767604" cy="3781399"/>
          </a:xfrm>
          <a:custGeom>
            <a:avLst/>
            <a:gdLst/>
            <a:ahLst/>
            <a:cxnLst/>
            <a:rect r="r" b="b" t="t" l="l"/>
            <a:pathLst>
              <a:path h="3781399" w="6767604">
                <a:moveTo>
                  <a:pt x="0" y="0"/>
                </a:moveTo>
                <a:lnTo>
                  <a:pt x="6767604" y="0"/>
                </a:lnTo>
                <a:lnTo>
                  <a:pt x="6767604" y="3781399"/>
                </a:lnTo>
                <a:lnTo>
                  <a:pt x="0" y="3781399"/>
                </a:lnTo>
                <a:lnTo>
                  <a:pt x="0" y="0"/>
                </a:lnTo>
                <a:close/>
              </a:path>
            </a:pathLst>
          </a:custGeom>
          <a:blipFill>
            <a:blip r:embed="rId6">
              <a:alphaModFix amt="69000"/>
            </a:blip>
            <a:stretch>
              <a:fillRect l="0" t="0" r="0" b="0"/>
            </a:stretch>
          </a:blipFill>
        </p:spPr>
      </p:sp>
      <p:sp>
        <p:nvSpPr>
          <p:cNvPr name="Freeform 20" id="20"/>
          <p:cNvSpPr/>
          <p:nvPr/>
        </p:nvSpPr>
        <p:spPr>
          <a:xfrm flipH="true" flipV="true" rot="-10800000">
            <a:off x="-203655" y="7617860"/>
            <a:ext cx="5871820" cy="3280879"/>
          </a:xfrm>
          <a:custGeom>
            <a:avLst/>
            <a:gdLst/>
            <a:ahLst/>
            <a:cxnLst/>
            <a:rect r="r" b="b" t="t" l="l"/>
            <a:pathLst>
              <a:path h="3280879" w="5871820">
                <a:moveTo>
                  <a:pt x="5871820" y="3280880"/>
                </a:moveTo>
                <a:lnTo>
                  <a:pt x="0" y="3280880"/>
                </a:lnTo>
                <a:lnTo>
                  <a:pt x="0" y="0"/>
                </a:lnTo>
                <a:lnTo>
                  <a:pt x="5871820" y="0"/>
                </a:lnTo>
                <a:lnTo>
                  <a:pt x="5871820" y="3280880"/>
                </a:lnTo>
                <a:close/>
              </a:path>
            </a:pathLst>
          </a:custGeom>
          <a:blipFill>
            <a:blip r:embed="rId6">
              <a:alphaModFix amt="69000"/>
            </a:blip>
            <a:stretch>
              <a:fillRect l="0" t="0" r="0" b="0"/>
            </a:stretch>
          </a:blipFill>
        </p:spPr>
      </p:sp>
      <p:grpSp>
        <p:nvGrpSpPr>
          <p:cNvPr name="Group 21" id="21"/>
          <p:cNvGrpSpPr/>
          <p:nvPr/>
        </p:nvGrpSpPr>
        <p:grpSpPr>
          <a:xfrm rot="0">
            <a:off x="7044333" y="5688677"/>
            <a:ext cx="4847311" cy="2948235"/>
            <a:chOff x="0" y="0"/>
            <a:chExt cx="6463081" cy="3930979"/>
          </a:xfrm>
        </p:grpSpPr>
        <p:sp>
          <p:nvSpPr>
            <p:cNvPr name="Freeform 22" id="22"/>
            <p:cNvSpPr/>
            <p:nvPr/>
          </p:nvSpPr>
          <p:spPr>
            <a:xfrm flipH="false" flipV="false" rot="0">
              <a:off x="0" y="781696"/>
              <a:ext cx="6463081" cy="3149283"/>
            </a:xfrm>
            <a:custGeom>
              <a:avLst/>
              <a:gdLst/>
              <a:ahLst/>
              <a:cxnLst/>
              <a:rect r="r" b="b" t="t" l="l"/>
              <a:pathLst>
                <a:path h="3149283" w="6463081">
                  <a:moveTo>
                    <a:pt x="0" y="0"/>
                  </a:moveTo>
                  <a:lnTo>
                    <a:pt x="6463081" y="0"/>
                  </a:lnTo>
                  <a:lnTo>
                    <a:pt x="6463081" y="3149283"/>
                  </a:lnTo>
                  <a:lnTo>
                    <a:pt x="0" y="3149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2691338" y="0"/>
              <a:ext cx="1080405" cy="1752870"/>
            </a:xfrm>
            <a:custGeom>
              <a:avLst/>
              <a:gdLst/>
              <a:ahLst/>
              <a:cxnLst/>
              <a:rect r="r" b="b" t="t" l="l"/>
              <a:pathLst>
                <a:path h="1752870" w="1080405">
                  <a:moveTo>
                    <a:pt x="0" y="0"/>
                  </a:moveTo>
                  <a:lnTo>
                    <a:pt x="1080405" y="0"/>
                  </a:lnTo>
                  <a:lnTo>
                    <a:pt x="1080405" y="1752870"/>
                  </a:lnTo>
                  <a:lnTo>
                    <a:pt x="0" y="1752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196209" y="1844945"/>
              <a:ext cx="4070663" cy="1317625"/>
            </a:xfrm>
            <a:prstGeom prst="rect">
              <a:avLst/>
            </a:prstGeom>
          </p:spPr>
          <p:txBody>
            <a:bodyPr anchor="t" rtlCol="false" tIns="0" lIns="0" bIns="0" rIns="0">
              <a:spAutoFit/>
            </a:bodyPr>
            <a:lstStyle/>
            <a:p>
              <a:pPr algn="ctr">
                <a:lnSpc>
                  <a:spcPts val="3900"/>
                </a:lnSpc>
              </a:pPr>
              <a:r>
                <a:rPr lang="en-US" sz="3000">
                  <a:solidFill>
                    <a:srgbClr val="000000"/>
                  </a:solidFill>
                  <a:latin typeface="Rokkitt Bold"/>
                </a:rPr>
                <a:t>D. TÓM TẮT</a:t>
              </a:r>
            </a:p>
            <a:p>
              <a:pPr algn="ctr" marL="0" indent="0" lvl="0">
                <a:lnSpc>
                  <a:spcPts val="3900"/>
                </a:lnSpc>
              </a:pPr>
              <a:r>
                <a:rPr lang="en-US" sz="3000">
                  <a:solidFill>
                    <a:srgbClr val="000000"/>
                  </a:solidFill>
                  <a:latin typeface="Rokkitt Bold"/>
                </a:rPr>
                <a:t>NỘI DUNG</a:t>
              </a:r>
            </a:p>
          </p:txBody>
        </p:sp>
      </p:grpSp>
      <p:sp>
        <p:nvSpPr>
          <p:cNvPr name="TextBox 25" id="25"/>
          <p:cNvSpPr txBox="true"/>
          <p:nvPr/>
        </p:nvSpPr>
        <p:spPr>
          <a:xfrm rot="0">
            <a:off x="18070116" y="9772650"/>
            <a:ext cx="2178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82369" y="2167036"/>
            <a:ext cx="15876931" cy="6808712"/>
          </a:xfrm>
          <a:prstGeom prst="rect">
            <a:avLst/>
          </a:prstGeom>
        </p:spPr>
        <p:txBody>
          <a:bodyPr anchor="t" rtlCol="false" tIns="0" lIns="0" bIns="0" rIns="0">
            <a:spAutoFit/>
          </a:bodyPr>
          <a:lstStyle/>
          <a:p>
            <a:pPr algn="just">
              <a:lnSpc>
                <a:spcPts val="6757"/>
              </a:lnSpc>
            </a:pPr>
            <a:r>
              <a:rPr lang="en-US" sz="4120" spc="140">
                <a:solidFill>
                  <a:srgbClr val="000B5D"/>
                </a:solidFill>
                <a:latin typeface="Rokkitt Medium"/>
              </a:rPr>
              <a:t>B4 Trực quan hóa kết quả</a:t>
            </a:r>
          </a:p>
          <a:p>
            <a:pPr algn="just">
              <a:lnSpc>
                <a:spcPts val="6757"/>
              </a:lnSpc>
            </a:pPr>
            <a:r>
              <a:rPr lang="en-US" sz="4120" spc="140">
                <a:solidFill>
                  <a:srgbClr val="000B5D"/>
                </a:solidFill>
                <a:latin typeface="Rokkitt"/>
              </a:rPr>
              <a:t>Sau khi áp dụng thuật toán K-means với số lượng cụm được lựa chọn có thể phân khách hàng thành các nhóm sau:</a:t>
            </a:r>
          </a:p>
          <a:p>
            <a:pPr algn="just" marL="889652" indent="-444826" lvl="1">
              <a:lnSpc>
                <a:spcPts val="6757"/>
              </a:lnSpc>
              <a:buFont typeface="Arial"/>
              <a:buChar char="•"/>
            </a:pPr>
            <a:r>
              <a:rPr lang="en-US" sz="4120" spc="140">
                <a:solidFill>
                  <a:srgbClr val="000B5D"/>
                </a:solidFill>
                <a:latin typeface="Rokkitt"/>
              </a:rPr>
              <a:t>Khách hàng VIP</a:t>
            </a:r>
          </a:p>
          <a:p>
            <a:pPr algn="just" marL="889652" indent="-444826" lvl="1">
              <a:lnSpc>
                <a:spcPts val="6757"/>
              </a:lnSpc>
              <a:buFont typeface="Arial"/>
              <a:buChar char="•"/>
            </a:pPr>
            <a:r>
              <a:rPr lang="en-US" sz="4120" spc="140">
                <a:solidFill>
                  <a:srgbClr val="000B5D"/>
                </a:solidFill>
                <a:latin typeface="Rokkitt"/>
              </a:rPr>
              <a:t>Khách hàng tiềm năng</a:t>
            </a:r>
          </a:p>
          <a:p>
            <a:pPr algn="just" marL="889652" indent="-444826" lvl="1">
              <a:lnSpc>
                <a:spcPts val="6757"/>
              </a:lnSpc>
              <a:buFont typeface="Arial"/>
              <a:buChar char="•"/>
            </a:pPr>
            <a:r>
              <a:rPr lang="en-US" sz="4120" spc="140">
                <a:solidFill>
                  <a:srgbClr val="000B5D"/>
                </a:solidFill>
                <a:latin typeface="Rokkitt"/>
              </a:rPr>
              <a:t>Khách hàng kỳ vọng</a:t>
            </a:r>
          </a:p>
          <a:p>
            <a:pPr algn="just" marL="889652" indent="-444826" lvl="1">
              <a:lnSpc>
                <a:spcPts val="6757"/>
              </a:lnSpc>
              <a:buFont typeface="Arial"/>
              <a:buChar char="•"/>
            </a:pPr>
            <a:r>
              <a:rPr lang="en-US" sz="4120" spc="140">
                <a:solidFill>
                  <a:srgbClr val="000B5D"/>
                </a:solidFill>
                <a:latin typeface="Rokkitt"/>
              </a:rPr>
              <a:t>Khách hàng rủi ro</a:t>
            </a:r>
          </a:p>
          <a:p>
            <a:pPr algn="just">
              <a:lnSpc>
                <a:spcPts val="6757"/>
              </a:lnSpc>
            </a:pPr>
          </a:p>
        </p:txBody>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3</a:t>
            </a:r>
          </a:p>
        </p:txBody>
      </p:sp>
      <p:sp>
        <p:nvSpPr>
          <p:cNvPr name="TextBox 9" id="9"/>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32283" y="2440063"/>
            <a:ext cx="17423433" cy="4425812"/>
          </a:xfrm>
          <a:prstGeom prst="rect">
            <a:avLst/>
          </a:prstGeom>
        </p:spPr>
        <p:txBody>
          <a:bodyPr anchor="t" rtlCol="false" tIns="0" lIns="0" bIns="0" rIns="0">
            <a:spAutoFit/>
          </a:bodyPr>
          <a:lstStyle/>
          <a:p>
            <a:pPr algn="just" marL="932830" indent="-466415" lvl="1">
              <a:lnSpc>
                <a:spcPts val="7085"/>
              </a:lnSpc>
              <a:buFont typeface="Arial"/>
              <a:buChar char="•"/>
            </a:pPr>
            <a:r>
              <a:rPr lang="en-US" sz="4320" spc="146">
                <a:solidFill>
                  <a:srgbClr val="000B5D"/>
                </a:solidFill>
                <a:latin typeface="Rokkitt"/>
              </a:rPr>
              <a:t>Sau khi phân cụm, xác định được nhóm khách hàng tiềm năng và không tiềm năng</a:t>
            </a:r>
          </a:p>
          <a:p>
            <a:pPr algn="just" marL="932830" indent="-466415" lvl="1">
              <a:lnSpc>
                <a:spcPts val="7085"/>
              </a:lnSpc>
              <a:buFont typeface="Arial"/>
              <a:buChar char="•"/>
            </a:pPr>
            <a:r>
              <a:rPr lang="en-US" sz="4320" spc="146">
                <a:solidFill>
                  <a:srgbClr val="000B5D"/>
                </a:solidFill>
                <a:latin typeface="Rokkitt"/>
              </a:rPr>
              <a:t>Phân tích các đặc trưng và hành vi của nhóm khách hàng tiềm năng để hiểu rõ hơn về họ và phát triển các chiến lược tiếp thị hoặc kinh doanh phù hợp.</a:t>
            </a:r>
          </a:p>
        </p:txBody>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KẾT QUẢ 3</a:t>
            </a:r>
          </a:p>
        </p:txBody>
      </p:sp>
      <p:sp>
        <p:nvSpPr>
          <p:cNvPr name="TextBox 9" id="9"/>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4" id="4"/>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10" id="1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161669" y="9405503"/>
            <a:ext cx="5978920" cy="1439788"/>
            <a:chOff x="0" y="0"/>
            <a:chExt cx="2900619" cy="698500"/>
          </a:xfrm>
        </p:grpSpPr>
        <p:sp>
          <p:nvSpPr>
            <p:cNvPr name="Freeform 15" id="15"/>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CADDFF"/>
            </a:solidFill>
          </p:spPr>
        </p:sp>
        <p:sp>
          <p:nvSpPr>
            <p:cNvPr name="TextBox 16" id="16"/>
            <p:cNvSpPr txBox="true"/>
            <p:nvPr/>
          </p:nvSpPr>
          <p:spPr>
            <a:xfrm>
              <a:off x="114300" y="38100"/>
              <a:ext cx="2672019"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816570" y="1513892"/>
            <a:ext cx="5274395" cy="2248340"/>
            <a:chOff x="0" y="0"/>
            <a:chExt cx="1638616" cy="698500"/>
          </a:xfrm>
        </p:grpSpPr>
        <p:sp>
          <p:nvSpPr>
            <p:cNvPr name="Freeform 18" id="18"/>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CADDFF"/>
            </a:solidFill>
          </p:spPr>
        </p:sp>
        <p:sp>
          <p:nvSpPr>
            <p:cNvPr name="TextBox 19" id="19"/>
            <p:cNvSpPr txBox="true"/>
            <p:nvPr/>
          </p:nvSpPr>
          <p:spPr>
            <a:xfrm>
              <a:off x="114300" y="38100"/>
              <a:ext cx="1410016" cy="66040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580823" y="2289856"/>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38100"/>
              <a:ext cx="584200" cy="660400"/>
            </a:xfrm>
            <a:prstGeom prst="rect">
              <a:avLst/>
            </a:prstGeom>
          </p:spPr>
          <p:txBody>
            <a:bodyPr anchor="ctr" rtlCol="false" tIns="50800" lIns="50800" bIns="50800" rIns="50800"/>
            <a:lstStyle/>
            <a:p>
              <a:pPr algn="ctr">
                <a:lnSpc>
                  <a:spcPts val="2376"/>
                </a:lnSpc>
              </a:pPr>
            </a:p>
          </p:txBody>
        </p:sp>
      </p:grpSp>
      <p:sp>
        <p:nvSpPr>
          <p:cNvPr name="Freeform 23" id="23"/>
          <p:cNvSpPr/>
          <p:nvPr/>
        </p:nvSpPr>
        <p:spPr>
          <a:xfrm flipH="false" flipV="false" rot="0">
            <a:off x="527972" y="4011641"/>
            <a:ext cx="4137367" cy="4114800"/>
          </a:xfrm>
          <a:custGeom>
            <a:avLst/>
            <a:gdLst/>
            <a:ahLst/>
            <a:cxnLst/>
            <a:rect r="r" b="b" t="t" l="l"/>
            <a:pathLst>
              <a:path h="4114800" w="4137367">
                <a:moveTo>
                  <a:pt x="0" y="0"/>
                </a:moveTo>
                <a:lnTo>
                  <a:pt x="4137368" y="0"/>
                </a:lnTo>
                <a:lnTo>
                  <a:pt x="41373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6786927" y="3975781"/>
            <a:ext cx="10297679" cy="2856684"/>
          </a:xfrm>
          <a:prstGeom prst="rect">
            <a:avLst/>
          </a:prstGeom>
        </p:spPr>
        <p:txBody>
          <a:bodyPr anchor="t" rtlCol="false" tIns="0" lIns="0" bIns="0" rIns="0">
            <a:spAutoFit/>
          </a:bodyPr>
          <a:lstStyle/>
          <a:p>
            <a:pPr algn="l" marL="939895" indent="-469948" lvl="1">
              <a:lnSpc>
                <a:spcPts val="7705"/>
              </a:lnSpc>
              <a:buFont typeface="Arial"/>
              <a:buChar char="•"/>
            </a:pPr>
            <a:r>
              <a:rPr lang="en-US" sz="4353" spc="43">
                <a:solidFill>
                  <a:srgbClr val="000000"/>
                </a:solidFill>
                <a:latin typeface="Rokkitt"/>
              </a:rPr>
              <a:t>Ngôn ngữ lập trình: Python</a:t>
            </a:r>
          </a:p>
          <a:p>
            <a:pPr algn="l" marL="939895" indent="-469948" lvl="1">
              <a:lnSpc>
                <a:spcPts val="7705"/>
              </a:lnSpc>
              <a:buFont typeface="Arial"/>
              <a:buChar char="•"/>
            </a:pPr>
            <a:r>
              <a:rPr lang="en-US" sz="4353" spc="43">
                <a:solidFill>
                  <a:srgbClr val="000000"/>
                </a:solidFill>
                <a:latin typeface="Rokkitt"/>
              </a:rPr>
              <a:t>Thư viện: NumPy, Pandas, SkLearn, Scipy, YellowBrick</a:t>
            </a:r>
          </a:p>
        </p:txBody>
      </p:sp>
      <p:sp>
        <p:nvSpPr>
          <p:cNvPr name="TextBox 25" id="25"/>
          <p:cNvSpPr txBox="true"/>
          <p:nvPr/>
        </p:nvSpPr>
        <p:spPr>
          <a:xfrm rot="0">
            <a:off x="6520221" y="2179909"/>
            <a:ext cx="8838515" cy="982980"/>
          </a:xfrm>
          <a:prstGeom prst="rect">
            <a:avLst/>
          </a:prstGeom>
        </p:spPr>
        <p:txBody>
          <a:bodyPr anchor="t" rtlCol="false" tIns="0" lIns="0" bIns="0" rIns="0">
            <a:spAutoFit/>
          </a:bodyPr>
          <a:lstStyle/>
          <a:p>
            <a:pPr algn="l">
              <a:lnSpc>
                <a:spcPts val="7590"/>
              </a:lnSpc>
            </a:pPr>
            <a:r>
              <a:rPr lang="en-US" sz="6900">
                <a:solidFill>
                  <a:srgbClr val="000B5D"/>
                </a:solidFill>
                <a:latin typeface="Rokkitt Bold"/>
              </a:rPr>
              <a:t>Công cụ sử dụng</a:t>
            </a:r>
          </a:p>
        </p:txBody>
      </p:sp>
      <p:sp>
        <p:nvSpPr>
          <p:cNvPr name="TextBox 26" id="26"/>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82510" y="3233954"/>
            <a:ext cx="11021156" cy="6429994"/>
            <a:chOff x="0" y="0"/>
            <a:chExt cx="2740655" cy="1598961"/>
          </a:xfrm>
        </p:grpSpPr>
        <p:sp>
          <p:nvSpPr>
            <p:cNvPr name="Freeform 3" id="3"/>
            <p:cNvSpPr/>
            <p:nvPr/>
          </p:nvSpPr>
          <p:spPr>
            <a:xfrm flipH="false" flipV="false" rot="0">
              <a:off x="0" y="0"/>
              <a:ext cx="2740655" cy="1598961"/>
            </a:xfrm>
            <a:custGeom>
              <a:avLst/>
              <a:gdLst/>
              <a:ahLst/>
              <a:cxnLst/>
              <a:rect r="r" b="b" t="t" l="l"/>
              <a:pathLst>
                <a:path h="1598961" w="2740655">
                  <a:moveTo>
                    <a:pt x="0" y="0"/>
                  </a:moveTo>
                  <a:lnTo>
                    <a:pt x="2740655" y="0"/>
                  </a:lnTo>
                  <a:lnTo>
                    <a:pt x="2740655" y="1598961"/>
                  </a:lnTo>
                  <a:lnTo>
                    <a:pt x="0" y="1598961"/>
                  </a:lnTo>
                  <a:close/>
                </a:path>
              </a:pathLst>
            </a:custGeom>
            <a:solidFill>
              <a:srgbClr val="CADDFF"/>
            </a:solidFill>
          </p:spPr>
        </p:sp>
        <p:sp>
          <p:nvSpPr>
            <p:cNvPr name="TextBox 4" id="4"/>
            <p:cNvSpPr txBox="true"/>
            <p:nvPr/>
          </p:nvSpPr>
          <p:spPr>
            <a:xfrm>
              <a:off x="0" y="-38100"/>
              <a:ext cx="2740655" cy="16370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39999" y="3233954"/>
            <a:ext cx="5951889" cy="6429994"/>
            <a:chOff x="0" y="0"/>
            <a:chExt cx="1480069" cy="1598961"/>
          </a:xfrm>
        </p:grpSpPr>
        <p:sp>
          <p:nvSpPr>
            <p:cNvPr name="Freeform 6" id="6"/>
            <p:cNvSpPr/>
            <p:nvPr/>
          </p:nvSpPr>
          <p:spPr>
            <a:xfrm flipH="false" flipV="false" rot="0">
              <a:off x="0" y="0"/>
              <a:ext cx="1480069" cy="1598961"/>
            </a:xfrm>
            <a:custGeom>
              <a:avLst/>
              <a:gdLst/>
              <a:ahLst/>
              <a:cxnLst/>
              <a:rect r="r" b="b" t="t" l="l"/>
              <a:pathLst>
                <a:path h="1598961" w="1480069">
                  <a:moveTo>
                    <a:pt x="0" y="0"/>
                  </a:moveTo>
                  <a:lnTo>
                    <a:pt x="1480069" y="0"/>
                  </a:lnTo>
                  <a:lnTo>
                    <a:pt x="1480069" y="1598961"/>
                  </a:lnTo>
                  <a:lnTo>
                    <a:pt x="0" y="1598961"/>
                  </a:lnTo>
                  <a:close/>
                </a:path>
              </a:pathLst>
            </a:custGeom>
            <a:solidFill>
              <a:srgbClr val="CADDFF"/>
            </a:solidFill>
          </p:spPr>
        </p:sp>
        <p:sp>
          <p:nvSpPr>
            <p:cNvPr name="TextBox 7" id="7"/>
            <p:cNvSpPr txBox="true"/>
            <p:nvPr/>
          </p:nvSpPr>
          <p:spPr>
            <a:xfrm>
              <a:off x="0" y="-38100"/>
              <a:ext cx="1480069" cy="163706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247958" y="2236105"/>
            <a:ext cx="1995699" cy="19956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518094" y="2236105"/>
            <a:ext cx="1995699" cy="19956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613233" y="2601380"/>
            <a:ext cx="1265148" cy="1265148"/>
          </a:xfrm>
          <a:custGeom>
            <a:avLst/>
            <a:gdLst/>
            <a:ahLst/>
            <a:cxnLst/>
            <a:rect r="r" b="b" t="t" l="l"/>
            <a:pathLst>
              <a:path h="1265148" w="1265148">
                <a:moveTo>
                  <a:pt x="0" y="0"/>
                </a:moveTo>
                <a:lnTo>
                  <a:pt x="1265148" y="0"/>
                </a:lnTo>
                <a:lnTo>
                  <a:pt x="1265148" y="1265148"/>
                </a:lnTo>
                <a:lnTo>
                  <a:pt x="0" y="1265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3003834" y="2726326"/>
            <a:ext cx="1024219" cy="1015257"/>
          </a:xfrm>
          <a:custGeom>
            <a:avLst/>
            <a:gdLst/>
            <a:ahLst/>
            <a:cxnLst/>
            <a:rect r="r" b="b" t="t" l="l"/>
            <a:pathLst>
              <a:path h="1015257" w="1024219">
                <a:moveTo>
                  <a:pt x="0" y="0"/>
                </a:moveTo>
                <a:lnTo>
                  <a:pt x="1024219" y="0"/>
                </a:lnTo>
                <a:lnTo>
                  <a:pt x="1024219" y="1015257"/>
                </a:lnTo>
                <a:lnTo>
                  <a:pt x="0" y="1015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510756" y="-358119"/>
            <a:ext cx="19309513" cy="2594223"/>
            <a:chOff x="0" y="0"/>
            <a:chExt cx="5085633" cy="683252"/>
          </a:xfrm>
        </p:grpSpPr>
        <p:sp>
          <p:nvSpPr>
            <p:cNvPr name="Freeform 17" id="17"/>
            <p:cNvSpPr/>
            <p:nvPr/>
          </p:nvSpPr>
          <p:spPr>
            <a:xfrm flipH="false" flipV="false" rot="0">
              <a:off x="0" y="0"/>
              <a:ext cx="5085633" cy="683252"/>
            </a:xfrm>
            <a:custGeom>
              <a:avLst/>
              <a:gdLst/>
              <a:ahLst/>
              <a:cxnLst/>
              <a:rect r="r" b="b" t="t" l="l"/>
              <a:pathLst>
                <a:path h="683252" w="5085633">
                  <a:moveTo>
                    <a:pt x="0" y="0"/>
                  </a:moveTo>
                  <a:lnTo>
                    <a:pt x="5085633" y="0"/>
                  </a:lnTo>
                  <a:lnTo>
                    <a:pt x="5085633" y="683252"/>
                  </a:lnTo>
                  <a:lnTo>
                    <a:pt x="0" y="683252"/>
                  </a:lnTo>
                  <a:close/>
                </a:path>
              </a:pathLst>
            </a:custGeom>
            <a:solidFill>
              <a:srgbClr val="000B5D"/>
            </a:solidFill>
          </p:spPr>
        </p:sp>
        <p:sp>
          <p:nvSpPr>
            <p:cNvPr name="TextBox 18" id="18"/>
            <p:cNvSpPr txBox="true"/>
            <p:nvPr/>
          </p:nvSpPr>
          <p:spPr>
            <a:xfrm>
              <a:off x="0" y="-38100"/>
              <a:ext cx="5085633" cy="721352"/>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5400000">
            <a:off x="1044543" y="128344"/>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824821" y="668917"/>
            <a:ext cx="12638359" cy="1193800"/>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FDFDFD"/>
                </a:solidFill>
                <a:latin typeface="Rokkitt Semi-Bold"/>
              </a:rPr>
              <a:t>NỘI DUNG 4</a:t>
            </a:r>
          </a:p>
        </p:txBody>
      </p:sp>
      <p:sp>
        <p:nvSpPr>
          <p:cNvPr name="TextBox 21" id="21"/>
          <p:cNvSpPr txBox="true"/>
          <p:nvPr/>
        </p:nvSpPr>
        <p:spPr>
          <a:xfrm rot="0">
            <a:off x="798605" y="5835300"/>
            <a:ext cx="5434676" cy="2206046"/>
          </a:xfrm>
          <a:prstGeom prst="rect">
            <a:avLst/>
          </a:prstGeom>
        </p:spPr>
        <p:txBody>
          <a:bodyPr anchor="t" rtlCol="false" tIns="0" lIns="0" bIns="0" rIns="0">
            <a:spAutoFit/>
          </a:bodyPr>
          <a:lstStyle/>
          <a:p>
            <a:pPr algn="just">
              <a:lnSpc>
                <a:spcPts val="4406"/>
              </a:lnSpc>
            </a:pPr>
            <a:r>
              <a:rPr lang="en-US" sz="3147">
                <a:solidFill>
                  <a:srgbClr val="000B5D"/>
                </a:solidFill>
                <a:latin typeface="Rokkitt"/>
              </a:rPr>
              <a:t>Triển khai hệ thống chấm điểm tín dụng để tìm kiếm khách hàng tài năng</a:t>
            </a:r>
          </a:p>
          <a:p>
            <a:pPr algn="just">
              <a:lnSpc>
                <a:spcPts val="4406"/>
              </a:lnSpc>
            </a:pPr>
          </a:p>
        </p:txBody>
      </p:sp>
      <p:sp>
        <p:nvSpPr>
          <p:cNvPr name="TextBox 22" id="22"/>
          <p:cNvSpPr txBox="true"/>
          <p:nvPr/>
        </p:nvSpPr>
        <p:spPr>
          <a:xfrm rot="0">
            <a:off x="302307" y="4672381"/>
            <a:ext cx="6427272"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NỘI DUNG 4</a:t>
            </a:r>
          </a:p>
        </p:txBody>
      </p:sp>
      <p:sp>
        <p:nvSpPr>
          <p:cNvPr name="TextBox 23" id="23"/>
          <p:cNvSpPr txBox="true"/>
          <p:nvPr/>
        </p:nvSpPr>
        <p:spPr>
          <a:xfrm rot="0">
            <a:off x="9035907" y="4223466"/>
            <a:ext cx="6427272"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MỤC TIÊU 4</a:t>
            </a:r>
          </a:p>
        </p:txBody>
      </p:sp>
      <p:sp>
        <p:nvSpPr>
          <p:cNvPr name="TextBox 24" id="24"/>
          <p:cNvSpPr txBox="true"/>
          <p:nvPr/>
        </p:nvSpPr>
        <p:spPr>
          <a:xfrm rot="0">
            <a:off x="7611916" y="5320069"/>
            <a:ext cx="9275255" cy="3908841"/>
          </a:xfrm>
          <a:prstGeom prst="rect">
            <a:avLst/>
          </a:prstGeom>
        </p:spPr>
        <p:txBody>
          <a:bodyPr anchor="t" rtlCol="false" tIns="0" lIns="0" bIns="0" rIns="0">
            <a:spAutoFit/>
          </a:bodyPr>
          <a:lstStyle/>
          <a:p>
            <a:pPr algn="just" marL="722788" indent="-361394" lvl="1">
              <a:lnSpc>
                <a:spcPts val="5189"/>
              </a:lnSpc>
              <a:buFont typeface="Arial"/>
              <a:buChar char="•"/>
            </a:pPr>
            <a:r>
              <a:rPr lang="en-US" sz="3347">
                <a:solidFill>
                  <a:srgbClr val="000B5D"/>
                </a:solidFill>
                <a:latin typeface="Rokkitt"/>
              </a:rPr>
              <a:t>Hệ thống cần có khả năng thu thập dữ liệu đầy đủ và chính xác từ nhiều nguồn khác nhau</a:t>
            </a:r>
          </a:p>
          <a:p>
            <a:pPr algn="just" marL="722788" indent="-361394" lvl="1">
              <a:lnSpc>
                <a:spcPts val="5189"/>
              </a:lnSpc>
              <a:buFont typeface="Arial"/>
              <a:buChar char="•"/>
            </a:pPr>
            <a:r>
              <a:rPr lang="en-US" sz="3347">
                <a:solidFill>
                  <a:srgbClr val="000B5D"/>
                </a:solidFill>
                <a:latin typeface="Rokkitt"/>
              </a:rPr>
              <a:t>Hệ thống phải tích hợp một mô hình chấm điểm tín dụng đã được xác minh để đánh giá khả năng tín dụng của khách hàng, đảm bảo tính chính xác và đáng tin cậy của điểm số</a:t>
            </a:r>
          </a:p>
        </p:txBody>
      </p:sp>
      <p:sp>
        <p:nvSpPr>
          <p:cNvPr name="TextBox 25" id="25"/>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4430" y="1106869"/>
            <a:ext cx="11411965" cy="9180131"/>
          </a:xfrm>
          <a:custGeom>
            <a:avLst/>
            <a:gdLst/>
            <a:ahLst/>
            <a:cxnLst/>
            <a:rect r="r" b="b" t="t" l="l"/>
            <a:pathLst>
              <a:path h="9180131" w="11411965">
                <a:moveTo>
                  <a:pt x="0" y="0"/>
                </a:moveTo>
                <a:lnTo>
                  <a:pt x="11411965" y="0"/>
                </a:lnTo>
                <a:lnTo>
                  <a:pt x="11411965" y="9180131"/>
                </a:lnTo>
                <a:lnTo>
                  <a:pt x="0" y="9180131"/>
                </a:lnTo>
                <a:lnTo>
                  <a:pt x="0" y="0"/>
                </a:lnTo>
                <a:close/>
              </a:path>
            </a:pathLst>
          </a:custGeom>
          <a:blipFill>
            <a:blip r:embed="rId4"/>
            <a:stretch>
              <a:fillRect l="0" t="-844" r="0" b="-844"/>
            </a:stretch>
          </a:blipFill>
        </p:spPr>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4</a:t>
            </a:r>
          </a:p>
        </p:txBody>
      </p:sp>
      <p:sp>
        <p:nvSpPr>
          <p:cNvPr name="TextBox 9" id="9"/>
          <p:cNvSpPr txBox="true"/>
          <p:nvPr/>
        </p:nvSpPr>
        <p:spPr>
          <a:xfrm rot="0">
            <a:off x="12222113" y="1713689"/>
            <a:ext cx="5360419" cy="3251616"/>
          </a:xfrm>
          <a:prstGeom prst="rect">
            <a:avLst/>
          </a:prstGeom>
        </p:spPr>
        <p:txBody>
          <a:bodyPr anchor="t" rtlCol="false" tIns="0" lIns="0" bIns="0" rIns="0">
            <a:spAutoFit/>
          </a:bodyPr>
          <a:lstStyle/>
          <a:p>
            <a:pPr algn="just" marL="722788" indent="-361394" lvl="1">
              <a:lnSpc>
                <a:spcPts val="5189"/>
              </a:lnSpc>
              <a:buFont typeface="Arial"/>
              <a:buChar char="•"/>
            </a:pPr>
            <a:r>
              <a:rPr lang="en-US" sz="3347">
                <a:solidFill>
                  <a:srgbClr val="000B5D"/>
                </a:solidFill>
                <a:latin typeface="Rokkitt"/>
              </a:rPr>
              <a:t>Các thông tin trong dataframe trên bao gồm số tuổi (age), thu nhập cá nhân (salary) và điểm tín dụng (credit_score)</a:t>
            </a:r>
          </a:p>
        </p:txBody>
      </p:sp>
      <p:sp>
        <p:nvSpPr>
          <p:cNvPr name="TextBox 10" id="10"/>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4430" y="1106869"/>
            <a:ext cx="11917683" cy="8834810"/>
          </a:xfrm>
          <a:custGeom>
            <a:avLst/>
            <a:gdLst/>
            <a:ahLst/>
            <a:cxnLst/>
            <a:rect r="r" b="b" t="t" l="l"/>
            <a:pathLst>
              <a:path h="8834810" w="11917683">
                <a:moveTo>
                  <a:pt x="0" y="0"/>
                </a:moveTo>
                <a:lnTo>
                  <a:pt x="11917683" y="0"/>
                </a:lnTo>
                <a:lnTo>
                  <a:pt x="11917683" y="8834810"/>
                </a:lnTo>
                <a:lnTo>
                  <a:pt x="0" y="8834810"/>
                </a:lnTo>
                <a:lnTo>
                  <a:pt x="0" y="0"/>
                </a:lnTo>
                <a:close/>
              </a:path>
            </a:pathLst>
          </a:custGeom>
          <a:blipFill>
            <a:blip r:embed="rId4"/>
            <a:stretch>
              <a:fillRect l="0" t="0" r="0" b="0"/>
            </a:stretch>
          </a:blipFill>
        </p:spPr>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4</a:t>
            </a:r>
          </a:p>
        </p:txBody>
      </p:sp>
      <p:sp>
        <p:nvSpPr>
          <p:cNvPr name="TextBox 9" id="9"/>
          <p:cNvSpPr txBox="true"/>
          <p:nvPr/>
        </p:nvSpPr>
        <p:spPr>
          <a:xfrm rot="0">
            <a:off x="12222113" y="1713689"/>
            <a:ext cx="5360419" cy="1937166"/>
          </a:xfrm>
          <a:prstGeom prst="rect">
            <a:avLst/>
          </a:prstGeom>
        </p:spPr>
        <p:txBody>
          <a:bodyPr anchor="t" rtlCol="false" tIns="0" lIns="0" bIns="0" rIns="0">
            <a:spAutoFit/>
          </a:bodyPr>
          <a:lstStyle/>
          <a:p>
            <a:pPr algn="just" marL="722788" indent="-361394" lvl="1">
              <a:lnSpc>
                <a:spcPts val="5189"/>
              </a:lnSpc>
              <a:buFont typeface="Arial"/>
              <a:buChar char="•"/>
            </a:pPr>
            <a:r>
              <a:rPr lang="en-US" sz="3347">
                <a:solidFill>
                  <a:srgbClr val="000B5D"/>
                </a:solidFill>
                <a:latin typeface="Rokkitt"/>
              </a:rPr>
              <a:t>Chuẩn hóa dữ liệu thành dataframe để có thể xử lý dữ liệu dễ dàng hơn</a:t>
            </a:r>
          </a:p>
        </p:txBody>
      </p:sp>
      <p:sp>
        <p:nvSpPr>
          <p:cNvPr name="TextBox 10" id="10"/>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4430" y="1496870"/>
            <a:ext cx="12224802" cy="7761430"/>
          </a:xfrm>
          <a:custGeom>
            <a:avLst/>
            <a:gdLst/>
            <a:ahLst/>
            <a:cxnLst/>
            <a:rect r="r" b="b" t="t" l="l"/>
            <a:pathLst>
              <a:path h="7761430" w="12224802">
                <a:moveTo>
                  <a:pt x="0" y="0"/>
                </a:moveTo>
                <a:lnTo>
                  <a:pt x="12224802" y="0"/>
                </a:lnTo>
                <a:lnTo>
                  <a:pt x="12224802" y="7761430"/>
                </a:lnTo>
                <a:lnTo>
                  <a:pt x="0" y="7761430"/>
                </a:lnTo>
                <a:lnTo>
                  <a:pt x="0" y="0"/>
                </a:lnTo>
                <a:close/>
              </a:path>
            </a:pathLst>
          </a:custGeom>
          <a:blipFill>
            <a:blip r:embed="rId4"/>
            <a:stretch>
              <a:fillRect l="0" t="0" r="0" b="0"/>
            </a:stretch>
          </a:blipFill>
        </p:spPr>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4</a:t>
            </a:r>
          </a:p>
        </p:txBody>
      </p:sp>
      <p:sp>
        <p:nvSpPr>
          <p:cNvPr name="TextBox 9" id="9"/>
          <p:cNvSpPr txBox="true"/>
          <p:nvPr/>
        </p:nvSpPr>
        <p:spPr>
          <a:xfrm rot="0">
            <a:off x="12222113" y="1713689"/>
            <a:ext cx="5360419" cy="6537741"/>
          </a:xfrm>
          <a:prstGeom prst="rect">
            <a:avLst/>
          </a:prstGeom>
        </p:spPr>
        <p:txBody>
          <a:bodyPr anchor="t" rtlCol="false" tIns="0" lIns="0" bIns="0" rIns="0">
            <a:spAutoFit/>
          </a:bodyPr>
          <a:lstStyle/>
          <a:p>
            <a:pPr algn="just" marL="722788" indent="-361394" lvl="1">
              <a:lnSpc>
                <a:spcPts val="5189"/>
              </a:lnSpc>
              <a:buFont typeface="Arial"/>
              <a:buChar char="•"/>
            </a:pPr>
            <a:r>
              <a:rPr lang="en-US" sz="3347">
                <a:solidFill>
                  <a:srgbClr val="000B5D"/>
                </a:solidFill>
                <a:latin typeface="Rokkitt"/>
              </a:rPr>
              <a:t>Áp dụng phương pháp Elbow để xác định số lượng cụm tối ưu bằng cách tính toán “tổng bình phương khoảng cách trong cụm” (WCSS) cho một số giá trị khác nhau của k từ 1 đến 8 và vẽ biểu đồ để quan sát điểm "Elbow"</a:t>
            </a:r>
          </a:p>
        </p:txBody>
      </p:sp>
      <p:sp>
        <p:nvSpPr>
          <p:cNvPr name="TextBox 10" id="10"/>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78418" y="1827989"/>
            <a:ext cx="11843695" cy="7366697"/>
          </a:xfrm>
          <a:custGeom>
            <a:avLst/>
            <a:gdLst/>
            <a:ahLst/>
            <a:cxnLst/>
            <a:rect r="r" b="b" t="t" l="l"/>
            <a:pathLst>
              <a:path h="7366697" w="11843695">
                <a:moveTo>
                  <a:pt x="0" y="0"/>
                </a:moveTo>
                <a:lnTo>
                  <a:pt x="11843695" y="0"/>
                </a:lnTo>
                <a:lnTo>
                  <a:pt x="11843695" y="7366697"/>
                </a:lnTo>
                <a:lnTo>
                  <a:pt x="0" y="7366697"/>
                </a:lnTo>
                <a:lnTo>
                  <a:pt x="0" y="0"/>
                </a:lnTo>
                <a:close/>
              </a:path>
            </a:pathLst>
          </a:custGeom>
          <a:blipFill>
            <a:blip r:embed="rId4"/>
            <a:stretch>
              <a:fillRect l="0" t="0" r="0" b="0"/>
            </a:stretch>
          </a:blipFill>
        </p:spPr>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4</a:t>
            </a:r>
          </a:p>
        </p:txBody>
      </p:sp>
      <p:sp>
        <p:nvSpPr>
          <p:cNvPr name="TextBox 9" id="9"/>
          <p:cNvSpPr txBox="true"/>
          <p:nvPr/>
        </p:nvSpPr>
        <p:spPr>
          <a:xfrm rot="0">
            <a:off x="12222113" y="1713689"/>
            <a:ext cx="5360419" cy="7194966"/>
          </a:xfrm>
          <a:prstGeom prst="rect">
            <a:avLst/>
          </a:prstGeom>
        </p:spPr>
        <p:txBody>
          <a:bodyPr anchor="t" rtlCol="false" tIns="0" lIns="0" bIns="0" rIns="0">
            <a:spAutoFit/>
          </a:bodyPr>
          <a:lstStyle/>
          <a:p>
            <a:pPr algn="just" marL="722788" indent="-361394" lvl="1">
              <a:lnSpc>
                <a:spcPts val="5189"/>
              </a:lnSpc>
              <a:buFont typeface="Arial"/>
              <a:buChar char="•"/>
            </a:pPr>
            <a:r>
              <a:rPr lang="en-US" sz="3347">
                <a:solidFill>
                  <a:srgbClr val="000B5D"/>
                </a:solidFill>
                <a:latin typeface="Rokkitt"/>
              </a:rPr>
              <a:t>Áp dụng thuật toán K-means với k = 3 để phân cụm dữ liệu và phân tích các cụm tìm được.</a:t>
            </a:r>
          </a:p>
          <a:p>
            <a:pPr algn="just" marL="722788" indent="-361394" lvl="1">
              <a:lnSpc>
                <a:spcPts val="5189"/>
              </a:lnSpc>
              <a:buFont typeface="Arial"/>
              <a:buChar char="•"/>
            </a:pPr>
            <a:r>
              <a:rPr lang="en-US" sz="3347">
                <a:solidFill>
                  <a:srgbClr val="000B5D"/>
                </a:solidFill>
                <a:latin typeface="Rokkitt"/>
              </a:rPr>
              <a:t>3 cụm:</a:t>
            </a:r>
          </a:p>
          <a:p>
            <a:pPr algn="just" marL="1445576" indent="-481859" lvl="2">
              <a:lnSpc>
                <a:spcPts val="5189"/>
              </a:lnSpc>
              <a:buFont typeface="Arial"/>
              <a:buChar char="⚬"/>
            </a:pPr>
            <a:r>
              <a:rPr lang="en-US" sz="3347">
                <a:solidFill>
                  <a:srgbClr val="000B5D"/>
                </a:solidFill>
                <a:latin typeface="Rokkitt"/>
              </a:rPr>
              <a:t>Cụm 0</a:t>
            </a:r>
          </a:p>
          <a:p>
            <a:pPr algn="just" marL="1445576" indent="-481859" lvl="2">
              <a:lnSpc>
                <a:spcPts val="5189"/>
              </a:lnSpc>
              <a:buFont typeface="Arial"/>
              <a:buChar char="⚬"/>
            </a:pPr>
            <a:r>
              <a:rPr lang="en-US" sz="3347">
                <a:solidFill>
                  <a:srgbClr val="000B5D"/>
                </a:solidFill>
                <a:latin typeface="Rokkitt"/>
              </a:rPr>
              <a:t>Cụm 1</a:t>
            </a:r>
          </a:p>
          <a:p>
            <a:pPr algn="just" marL="1445576" indent="-481859" lvl="2">
              <a:lnSpc>
                <a:spcPts val="5189"/>
              </a:lnSpc>
              <a:buFont typeface="Arial"/>
              <a:buChar char="⚬"/>
            </a:pPr>
            <a:r>
              <a:rPr lang="en-US" sz="3347">
                <a:solidFill>
                  <a:srgbClr val="000B5D"/>
                </a:solidFill>
                <a:latin typeface="Rokkitt"/>
              </a:rPr>
              <a:t>Cụm 2</a:t>
            </a:r>
          </a:p>
          <a:p>
            <a:pPr algn="just">
              <a:lnSpc>
                <a:spcPts val="5189"/>
              </a:lnSpc>
            </a:pPr>
            <a:r>
              <a:rPr lang="en-US" sz="3347">
                <a:solidFill>
                  <a:srgbClr val="000B5D"/>
                </a:solidFill>
                <a:latin typeface="Rokkitt"/>
              </a:rPr>
              <a:t>=&gt; Giả sủ cụm 1 là cụm khách hàng tiềm năng</a:t>
            </a:r>
          </a:p>
          <a:p>
            <a:pPr algn="just">
              <a:lnSpc>
                <a:spcPts val="5189"/>
              </a:lnSpc>
            </a:pPr>
          </a:p>
        </p:txBody>
      </p:sp>
      <p:sp>
        <p:nvSpPr>
          <p:cNvPr name="TextBox 10" id="10"/>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57288" y="1302128"/>
            <a:ext cx="11754484" cy="8602330"/>
          </a:xfrm>
          <a:custGeom>
            <a:avLst/>
            <a:gdLst/>
            <a:ahLst/>
            <a:cxnLst/>
            <a:rect r="r" b="b" t="t" l="l"/>
            <a:pathLst>
              <a:path h="8602330" w="11754484">
                <a:moveTo>
                  <a:pt x="0" y="0"/>
                </a:moveTo>
                <a:lnTo>
                  <a:pt x="11754485" y="0"/>
                </a:lnTo>
                <a:lnTo>
                  <a:pt x="11754485" y="8602330"/>
                </a:lnTo>
                <a:lnTo>
                  <a:pt x="0" y="8602330"/>
                </a:lnTo>
                <a:lnTo>
                  <a:pt x="0" y="0"/>
                </a:lnTo>
                <a:close/>
              </a:path>
            </a:pathLst>
          </a:custGeom>
          <a:blipFill>
            <a:blip r:embed="rId4"/>
            <a:stretch>
              <a:fillRect l="0" t="0" r="0" b="0"/>
            </a:stretch>
          </a:blipFill>
        </p:spPr>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4</a:t>
            </a:r>
          </a:p>
        </p:txBody>
      </p:sp>
      <p:sp>
        <p:nvSpPr>
          <p:cNvPr name="TextBox 9" id="9"/>
          <p:cNvSpPr txBox="true"/>
          <p:nvPr/>
        </p:nvSpPr>
        <p:spPr>
          <a:xfrm rot="0">
            <a:off x="12311773" y="3263110"/>
            <a:ext cx="5360419" cy="4566066"/>
          </a:xfrm>
          <a:prstGeom prst="rect">
            <a:avLst/>
          </a:prstGeom>
        </p:spPr>
        <p:txBody>
          <a:bodyPr anchor="t" rtlCol="false" tIns="0" lIns="0" bIns="0" rIns="0">
            <a:spAutoFit/>
          </a:bodyPr>
          <a:lstStyle/>
          <a:p>
            <a:pPr algn="just" marL="722788" indent="-361394" lvl="1">
              <a:lnSpc>
                <a:spcPts val="5189"/>
              </a:lnSpc>
              <a:buFont typeface="Arial"/>
              <a:buChar char="•"/>
            </a:pPr>
            <a:r>
              <a:rPr lang="en-US" sz="3347">
                <a:solidFill>
                  <a:srgbClr val="000B5D"/>
                </a:solidFill>
                <a:latin typeface="Rokkitt"/>
              </a:rPr>
              <a:t>Sử dụng Flask để tạo API, xử lý yêu cầu POST, nhận dữ liệu khách hàng, áp dụng các mô hình đã huấn luyện và trả về phản hồi liệu khách hàng có phải là tiềm năng không.</a:t>
            </a:r>
          </a:p>
        </p:txBody>
      </p:sp>
      <p:sp>
        <p:nvSpPr>
          <p:cNvPr name="TextBox 10" id="10"/>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304430" y="-78169"/>
            <a:ext cx="1185037" cy="1185037"/>
          </a:xfrm>
          <a:custGeom>
            <a:avLst/>
            <a:gdLst/>
            <a:ahLst/>
            <a:cxnLst/>
            <a:rect r="r" b="b" t="t" l="l"/>
            <a:pathLst>
              <a:path h="1185037" w="1185037">
                <a:moveTo>
                  <a:pt x="0" y="0"/>
                </a:moveTo>
                <a:lnTo>
                  <a:pt x="1185037" y="0"/>
                </a:lnTo>
                <a:lnTo>
                  <a:pt x="1185037" y="1185038"/>
                </a:lnTo>
                <a:lnTo>
                  <a:pt x="0" y="1185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7160" y="3274007"/>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008502" y="3032922"/>
            <a:ext cx="13810967" cy="7254078"/>
          </a:xfrm>
          <a:custGeom>
            <a:avLst/>
            <a:gdLst/>
            <a:ahLst/>
            <a:cxnLst/>
            <a:rect r="r" b="b" t="t" l="l"/>
            <a:pathLst>
              <a:path h="7254078" w="13810967">
                <a:moveTo>
                  <a:pt x="0" y="0"/>
                </a:moveTo>
                <a:lnTo>
                  <a:pt x="13810968" y="0"/>
                </a:lnTo>
                <a:lnTo>
                  <a:pt x="13810968" y="7254078"/>
                </a:lnTo>
                <a:lnTo>
                  <a:pt x="0" y="7254078"/>
                </a:lnTo>
                <a:lnTo>
                  <a:pt x="0" y="0"/>
                </a:lnTo>
                <a:close/>
              </a:path>
            </a:pathLst>
          </a:custGeom>
          <a:blipFill>
            <a:blip r:embed="rId4"/>
            <a:stretch>
              <a:fillRect l="0" t="0" r="0" b="0"/>
            </a:stretch>
          </a:blipFill>
        </p:spPr>
      </p:sp>
      <p:sp>
        <p:nvSpPr>
          <p:cNvPr name="TextBox 8" id="8"/>
          <p:cNvSpPr txBox="true"/>
          <p:nvPr/>
        </p:nvSpPr>
        <p:spPr>
          <a:xfrm rot="0">
            <a:off x="1651052" y="47631"/>
            <a:ext cx="15608248" cy="761988"/>
          </a:xfrm>
          <a:prstGeom prst="rect">
            <a:avLst/>
          </a:prstGeom>
        </p:spPr>
        <p:txBody>
          <a:bodyPr anchor="t" rtlCol="false" tIns="0" lIns="0" bIns="0" rIns="0">
            <a:spAutoFit/>
          </a:bodyPr>
          <a:lstStyle/>
          <a:p>
            <a:pPr algn="ctr">
              <a:lnSpc>
                <a:spcPts val="6429"/>
              </a:lnSpc>
            </a:pPr>
            <a:r>
              <a:rPr lang="en-US" sz="3920" spc="133">
                <a:solidFill>
                  <a:srgbClr val="000B5D"/>
                </a:solidFill>
                <a:latin typeface="Rokkitt Bold"/>
              </a:rPr>
              <a:t>PHƯƠNG PHÁP 4</a:t>
            </a:r>
          </a:p>
        </p:txBody>
      </p:sp>
      <p:sp>
        <p:nvSpPr>
          <p:cNvPr name="TextBox 9" id="9"/>
          <p:cNvSpPr txBox="true"/>
          <p:nvPr/>
        </p:nvSpPr>
        <p:spPr>
          <a:xfrm rot="0">
            <a:off x="334985" y="914400"/>
            <a:ext cx="17158002" cy="1937166"/>
          </a:xfrm>
          <a:prstGeom prst="rect">
            <a:avLst/>
          </a:prstGeom>
        </p:spPr>
        <p:txBody>
          <a:bodyPr anchor="t" rtlCol="false" tIns="0" lIns="0" bIns="0" rIns="0">
            <a:spAutoFit/>
          </a:bodyPr>
          <a:lstStyle/>
          <a:p>
            <a:pPr algn="just" marL="722788" indent="-361394" lvl="1">
              <a:lnSpc>
                <a:spcPts val="5189"/>
              </a:lnSpc>
              <a:buFont typeface="Arial"/>
              <a:buChar char="•"/>
            </a:pPr>
            <a:r>
              <a:rPr lang="en-US" sz="3347">
                <a:solidFill>
                  <a:srgbClr val="000B5D"/>
                </a:solidFill>
                <a:latin typeface="Rokkitt"/>
              </a:rPr>
              <a:t>Gửi yêu cầu đến API với một payload JSON chứa các trường dữ liệu cần thiết như tuổi (age), thu nhập (salary) và điểm tín dụng (credit_score)</a:t>
            </a:r>
          </a:p>
          <a:p>
            <a:pPr algn="just" marL="722788" indent="-361394" lvl="1">
              <a:lnSpc>
                <a:spcPts val="5189"/>
              </a:lnSpc>
              <a:buFont typeface="Arial"/>
              <a:buChar char="•"/>
            </a:pPr>
            <a:r>
              <a:rPr lang="en-US" sz="3347">
                <a:solidFill>
                  <a:srgbClr val="000B5D"/>
                </a:solidFill>
                <a:latin typeface="Rokkitt"/>
              </a:rPr>
              <a:t>API sẽ trả về một phản hồi cho biết liệu khách hàng có phải là khách hàng tiềm năng không</a:t>
            </a:r>
          </a:p>
        </p:txBody>
      </p:sp>
      <p:sp>
        <p:nvSpPr>
          <p:cNvPr name="TextBox 10" id="10"/>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15297" y="3972974"/>
            <a:ext cx="11534018" cy="1170526"/>
          </a:xfrm>
          <a:prstGeom prst="rect">
            <a:avLst/>
          </a:prstGeom>
        </p:spPr>
        <p:txBody>
          <a:bodyPr anchor="t" rtlCol="false" tIns="0" lIns="0" bIns="0" rIns="0">
            <a:spAutoFit/>
          </a:bodyPr>
          <a:lstStyle/>
          <a:p>
            <a:pPr algn="ctr">
              <a:lnSpc>
                <a:spcPts val="9507"/>
              </a:lnSpc>
            </a:pPr>
            <a:r>
              <a:rPr lang="en-US" sz="6791">
                <a:solidFill>
                  <a:srgbClr val="000B5D"/>
                </a:solidFill>
                <a:latin typeface="Rokkitt Bold"/>
              </a:rPr>
              <a:t>A. THÔNG TIN CHUNG</a:t>
            </a:r>
          </a:p>
        </p:txBody>
      </p:sp>
      <p:sp>
        <p:nvSpPr>
          <p:cNvPr name="Freeform 3" id="3"/>
          <p:cNvSpPr/>
          <p:nvPr/>
        </p:nvSpPr>
        <p:spPr>
          <a:xfrm flipH="false" flipV="false" rot="0">
            <a:off x="11382533" y="5143500"/>
            <a:ext cx="6552876" cy="5258683"/>
          </a:xfrm>
          <a:custGeom>
            <a:avLst/>
            <a:gdLst/>
            <a:ahLst/>
            <a:cxnLst/>
            <a:rect r="r" b="b" t="t" l="l"/>
            <a:pathLst>
              <a:path h="5258683" w="6552876">
                <a:moveTo>
                  <a:pt x="0" y="0"/>
                </a:moveTo>
                <a:lnTo>
                  <a:pt x="6552876" y="0"/>
                </a:lnTo>
                <a:lnTo>
                  <a:pt x="6552876" y="5258683"/>
                </a:lnTo>
                <a:lnTo>
                  <a:pt x="0" y="5258683"/>
                </a:lnTo>
                <a:lnTo>
                  <a:pt x="0" y="0"/>
                </a:lnTo>
                <a:close/>
              </a:path>
            </a:pathLst>
          </a:custGeom>
          <a:blipFill>
            <a:blip r:embed="rId2"/>
            <a:stretch>
              <a:fillRect l="0" t="0" r="0" b="0"/>
            </a:stretch>
          </a:blipFill>
        </p:spPr>
      </p:sp>
      <p:sp>
        <p:nvSpPr>
          <p:cNvPr name="TextBox 4" id="4"/>
          <p:cNvSpPr txBox="true"/>
          <p:nvPr/>
        </p:nvSpPr>
        <p:spPr>
          <a:xfrm rot="0">
            <a:off x="18070116" y="9772650"/>
            <a:ext cx="2178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69857" y="7793821"/>
            <a:ext cx="1912769" cy="1912769"/>
          </a:xfrm>
          <a:custGeom>
            <a:avLst/>
            <a:gdLst/>
            <a:ahLst/>
            <a:cxnLst/>
            <a:rect r="r" b="b" t="t" l="l"/>
            <a:pathLst>
              <a:path h="1912769" w="1912769">
                <a:moveTo>
                  <a:pt x="0" y="0"/>
                </a:moveTo>
                <a:lnTo>
                  <a:pt x="1912770" y="0"/>
                </a:lnTo>
                <a:lnTo>
                  <a:pt x="1912770"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84838" y="-1442795"/>
            <a:ext cx="1912769" cy="1912769"/>
          </a:xfrm>
          <a:custGeom>
            <a:avLst/>
            <a:gdLst/>
            <a:ahLst/>
            <a:cxnLst/>
            <a:rect r="r" b="b" t="t" l="l"/>
            <a:pathLst>
              <a:path h="1912769" w="1912769">
                <a:moveTo>
                  <a:pt x="0" y="0"/>
                </a:moveTo>
                <a:lnTo>
                  <a:pt x="1912769" y="0"/>
                </a:lnTo>
                <a:lnTo>
                  <a:pt x="1912769"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58967" y="935821"/>
            <a:ext cx="7856575" cy="785657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B5D"/>
            </a:solidFill>
          </p:spPr>
        </p:sp>
        <p:sp>
          <p:nvSpPr>
            <p:cNvPr name="TextBox 6" id="6"/>
            <p:cNvSpPr txBox="true"/>
            <p:nvPr/>
          </p:nvSpPr>
          <p:spPr>
            <a:xfrm>
              <a:off x="76200" y="-76200"/>
              <a:ext cx="660400" cy="812800"/>
            </a:xfrm>
            <a:prstGeom prst="rect">
              <a:avLst/>
            </a:prstGeom>
          </p:spPr>
          <p:txBody>
            <a:bodyPr anchor="ctr" rtlCol="false" tIns="50800" lIns="50800" bIns="50800" rIns="50800"/>
            <a:lstStyle/>
            <a:p>
              <a:pPr algn="ctr">
                <a:lnSpc>
                  <a:spcPts val="10501"/>
                </a:lnSpc>
              </a:pPr>
            </a:p>
          </p:txBody>
        </p:sp>
      </p:grpSp>
      <p:grpSp>
        <p:nvGrpSpPr>
          <p:cNvPr name="Group 7" id="7"/>
          <p:cNvGrpSpPr/>
          <p:nvPr/>
        </p:nvGrpSpPr>
        <p:grpSpPr>
          <a:xfrm rot="0">
            <a:off x="-458676" y="419641"/>
            <a:ext cx="2812387" cy="281238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80664" y="681499"/>
            <a:ext cx="2256363" cy="22563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B5D"/>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454627" y="211879"/>
            <a:ext cx="3689373" cy="3020148"/>
            <a:chOff x="0" y="0"/>
            <a:chExt cx="4919164" cy="4026864"/>
          </a:xfrm>
        </p:grpSpPr>
        <p:sp>
          <p:nvSpPr>
            <p:cNvPr name="AutoShape 14" id="14"/>
            <p:cNvSpPr/>
            <p:nvPr/>
          </p:nvSpPr>
          <p:spPr>
            <a:xfrm flipV="true">
              <a:off x="22808" y="1859282"/>
              <a:ext cx="2859650" cy="2137063"/>
            </a:xfrm>
            <a:prstGeom prst="line">
              <a:avLst/>
            </a:prstGeom>
            <a:ln cap="flat" w="76200">
              <a:solidFill>
                <a:srgbClr val="000B5D"/>
              </a:solidFill>
              <a:prstDash val="solid"/>
              <a:headEnd type="none" len="sm" w="sm"/>
              <a:tailEnd type="none" len="sm" w="sm"/>
            </a:ln>
          </p:spPr>
        </p:sp>
        <p:grpSp>
          <p:nvGrpSpPr>
            <p:cNvPr name="Group 15" id="15"/>
            <p:cNvGrpSpPr/>
            <p:nvPr/>
          </p:nvGrpSpPr>
          <p:grpSpPr>
            <a:xfrm rot="0">
              <a:off x="2278065" y="0"/>
              <a:ext cx="2641100" cy="2641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alpha val="14902"/>
                </a:srgbClr>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265365" y="155404"/>
              <a:ext cx="2478133" cy="24781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B5D"/>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882457" y="738034"/>
              <a:ext cx="1243947" cy="1312873"/>
            </a:xfrm>
            <a:custGeom>
              <a:avLst/>
              <a:gdLst/>
              <a:ahLst/>
              <a:cxnLst/>
              <a:rect r="r" b="b" t="t" l="l"/>
              <a:pathLst>
                <a:path h="1312873" w="1243947">
                  <a:moveTo>
                    <a:pt x="0" y="0"/>
                  </a:moveTo>
                  <a:lnTo>
                    <a:pt x="1243948" y="0"/>
                  </a:lnTo>
                  <a:lnTo>
                    <a:pt x="1243948" y="1312873"/>
                  </a:lnTo>
                  <a:lnTo>
                    <a:pt x="0" y="13128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22" id="22"/>
          <p:cNvSpPr/>
          <p:nvPr/>
        </p:nvSpPr>
        <p:spPr>
          <a:xfrm>
            <a:off x="6003696" y="6711479"/>
            <a:ext cx="1438192" cy="1569833"/>
          </a:xfrm>
          <a:prstGeom prst="line">
            <a:avLst/>
          </a:prstGeom>
          <a:ln cap="flat" w="57150">
            <a:solidFill>
              <a:srgbClr val="000B5D"/>
            </a:solidFill>
            <a:prstDash val="solid"/>
            <a:headEnd type="none" len="sm" w="sm"/>
            <a:tailEnd type="none" len="sm" w="sm"/>
          </a:ln>
        </p:spPr>
      </p:sp>
      <p:grpSp>
        <p:nvGrpSpPr>
          <p:cNvPr name="Group 23" id="23"/>
          <p:cNvGrpSpPr/>
          <p:nvPr/>
        </p:nvGrpSpPr>
        <p:grpSpPr>
          <a:xfrm rot="0">
            <a:off x="6973156" y="7872915"/>
            <a:ext cx="1980825" cy="198082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963631" y="7844340"/>
            <a:ext cx="1858600" cy="185860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B5D"/>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9" id="29"/>
          <p:cNvSpPr/>
          <p:nvPr/>
        </p:nvSpPr>
        <p:spPr>
          <a:xfrm flipV="true">
            <a:off x="5835794" y="3821964"/>
            <a:ext cx="3302691" cy="649563"/>
          </a:xfrm>
          <a:prstGeom prst="line">
            <a:avLst/>
          </a:prstGeom>
          <a:ln cap="flat" w="57150">
            <a:solidFill>
              <a:srgbClr val="000B5D"/>
            </a:solidFill>
            <a:prstDash val="solid"/>
            <a:headEnd type="none" len="sm" w="sm"/>
            <a:tailEnd type="none" len="sm" w="sm"/>
          </a:ln>
        </p:spPr>
      </p:sp>
      <p:grpSp>
        <p:nvGrpSpPr>
          <p:cNvPr name="Group 30" id="30"/>
          <p:cNvGrpSpPr/>
          <p:nvPr/>
        </p:nvGrpSpPr>
        <p:grpSpPr>
          <a:xfrm rot="0">
            <a:off x="8963506" y="2845839"/>
            <a:ext cx="1980825" cy="198082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8953981" y="2817264"/>
            <a:ext cx="1858600" cy="185860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B5D"/>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6" id="36"/>
          <p:cNvSpPr/>
          <p:nvPr/>
        </p:nvSpPr>
        <p:spPr>
          <a:xfrm flipH="false" flipV="false" rot="0">
            <a:off x="554405" y="8505895"/>
            <a:ext cx="635172" cy="1347845"/>
          </a:xfrm>
          <a:custGeom>
            <a:avLst/>
            <a:gdLst/>
            <a:ahLst/>
            <a:cxnLst/>
            <a:rect r="r" b="b" t="t" l="l"/>
            <a:pathLst>
              <a:path h="1347845" w="635172">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7" id="37"/>
          <p:cNvSpPr txBox="true"/>
          <p:nvPr/>
        </p:nvSpPr>
        <p:spPr>
          <a:xfrm rot="0">
            <a:off x="55684" y="4270964"/>
            <a:ext cx="6427272" cy="1049645"/>
          </a:xfrm>
          <a:prstGeom prst="rect">
            <a:avLst/>
          </a:prstGeom>
        </p:spPr>
        <p:txBody>
          <a:bodyPr anchor="t" rtlCol="false" tIns="0" lIns="0" bIns="0" rIns="0">
            <a:spAutoFit/>
          </a:bodyPr>
          <a:lstStyle/>
          <a:p>
            <a:pPr algn="ctr">
              <a:lnSpc>
                <a:spcPts val="8889"/>
              </a:lnSpc>
            </a:pPr>
            <a:r>
              <a:rPr lang="en-US" sz="5420" spc="184">
                <a:solidFill>
                  <a:srgbClr val="FFFFFF"/>
                </a:solidFill>
                <a:latin typeface="Rokkitt Bold"/>
              </a:rPr>
              <a:t>KẾT QUẢ 4</a:t>
            </a:r>
          </a:p>
        </p:txBody>
      </p:sp>
      <p:grpSp>
        <p:nvGrpSpPr>
          <p:cNvPr name="Group 38" id="38"/>
          <p:cNvGrpSpPr/>
          <p:nvPr/>
        </p:nvGrpSpPr>
        <p:grpSpPr>
          <a:xfrm rot="0">
            <a:off x="15358737" y="8672814"/>
            <a:ext cx="4185210" cy="2172476"/>
            <a:chOff x="0" y="0"/>
            <a:chExt cx="1345639" cy="698500"/>
          </a:xfrm>
        </p:grpSpPr>
        <p:sp>
          <p:nvSpPr>
            <p:cNvPr name="Freeform 39" id="3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40" id="40"/>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41" id="41"/>
          <p:cNvGrpSpPr/>
          <p:nvPr/>
        </p:nvGrpSpPr>
        <p:grpSpPr>
          <a:xfrm rot="0">
            <a:off x="11935766" y="9331740"/>
            <a:ext cx="8141223" cy="1553840"/>
            <a:chOff x="0" y="0"/>
            <a:chExt cx="3659737" cy="698500"/>
          </a:xfrm>
        </p:grpSpPr>
        <p:sp>
          <p:nvSpPr>
            <p:cNvPr name="Freeform 42" id="42"/>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43" id="43"/>
            <p:cNvSpPr txBox="true"/>
            <p:nvPr/>
          </p:nvSpPr>
          <p:spPr>
            <a:xfrm>
              <a:off x="114300" y="38100"/>
              <a:ext cx="3431137" cy="660400"/>
            </a:xfrm>
            <a:prstGeom prst="rect">
              <a:avLst/>
            </a:prstGeom>
          </p:spPr>
          <p:txBody>
            <a:bodyPr anchor="ctr" rtlCol="false" tIns="50800" lIns="50800" bIns="50800" rIns="50800"/>
            <a:lstStyle/>
            <a:p>
              <a:pPr algn="ctr">
                <a:lnSpc>
                  <a:spcPts val="2376"/>
                </a:lnSpc>
              </a:pPr>
            </a:p>
          </p:txBody>
        </p:sp>
      </p:grpSp>
      <p:grpSp>
        <p:nvGrpSpPr>
          <p:cNvPr name="Group 44" id="44"/>
          <p:cNvGrpSpPr/>
          <p:nvPr/>
        </p:nvGrpSpPr>
        <p:grpSpPr>
          <a:xfrm rot="0">
            <a:off x="14234417" y="-1711588"/>
            <a:ext cx="4185210" cy="2172476"/>
            <a:chOff x="0" y="0"/>
            <a:chExt cx="1345639" cy="698500"/>
          </a:xfrm>
        </p:grpSpPr>
        <p:sp>
          <p:nvSpPr>
            <p:cNvPr name="Freeform 45" id="4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46" id="46"/>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47" id="47"/>
          <p:cNvGrpSpPr/>
          <p:nvPr/>
        </p:nvGrpSpPr>
        <p:grpSpPr>
          <a:xfrm rot="0">
            <a:off x="16327022" y="-286442"/>
            <a:ext cx="2511232" cy="1494660"/>
            <a:chOff x="0" y="0"/>
            <a:chExt cx="1173575" cy="698500"/>
          </a:xfrm>
        </p:grpSpPr>
        <p:sp>
          <p:nvSpPr>
            <p:cNvPr name="Freeform 48" id="48"/>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49" id="49"/>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grpSp>
        <p:nvGrpSpPr>
          <p:cNvPr name="Group 50" id="50"/>
          <p:cNvGrpSpPr/>
          <p:nvPr/>
        </p:nvGrpSpPr>
        <p:grpSpPr>
          <a:xfrm rot="0">
            <a:off x="5835794" y="5122109"/>
            <a:ext cx="4918141" cy="2376266"/>
            <a:chOff x="0" y="0"/>
            <a:chExt cx="6557522" cy="3168355"/>
          </a:xfrm>
        </p:grpSpPr>
        <p:grpSp>
          <p:nvGrpSpPr>
            <p:cNvPr name="Group 51" id="51"/>
            <p:cNvGrpSpPr/>
            <p:nvPr/>
          </p:nvGrpSpPr>
          <p:grpSpPr>
            <a:xfrm rot="0">
              <a:off x="3916422" y="527256"/>
              <a:ext cx="2641100" cy="2641100"/>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3903722" y="489156"/>
              <a:ext cx="2478133" cy="2478133"/>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B5D"/>
              </a:solidFill>
            </p:spPr>
          </p:sp>
          <p:sp>
            <p:nvSpPr>
              <p:cNvPr name="TextBox 56" id="5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57" id="57"/>
            <p:cNvSpPr/>
            <p:nvPr/>
          </p:nvSpPr>
          <p:spPr>
            <a:xfrm>
              <a:off x="13172" y="35751"/>
              <a:ext cx="4211218" cy="1551557"/>
            </a:xfrm>
            <a:prstGeom prst="line">
              <a:avLst/>
            </a:prstGeom>
            <a:ln cap="flat" w="76200">
              <a:solidFill>
                <a:srgbClr val="000B5D"/>
              </a:solidFill>
              <a:prstDash val="solid"/>
              <a:headEnd type="none" len="sm" w="sm"/>
              <a:tailEnd type="none" len="sm" w="sm"/>
            </a:ln>
          </p:spPr>
        </p:sp>
        <p:sp>
          <p:nvSpPr>
            <p:cNvPr name="Freeform 58" id="58"/>
            <p:cNvSpPr/>
            <p:nvPr/>
          </p:nvSpPr>
          <p:spPr>
            <a:xfrm flipH="false" flipV="false" rot="0">
              <a:off x="4500786" y="1090232"/>
              <a:ext cx="1284006" cy="1275981"/>
            </a:xfrm>
            <a:custGeom>
              <a:avLst/>
              <a:gdLst/>
              <a:ahLst/>
              <a:cxnLst/>
              <a:rect r="r" b="b" t="t" l="l"/>
              <a:pathLst>
                <a:path h="1275981" w="1284006">
                  <a:moveTo>
                    <a:pt x="0" y="0"/>
                  </a:moveTo>
                  <a:lnTo>
                    <a:pt x="1284006" y="0"/>
                  </a:lnTo>
                  <a:lnTo>
                    <a:pt x="1284006" y="1275980"/>
                  </a:lnTo>
                  <a:lnTo>
                    <a:pt x="0" y="12759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59" id="59"/>
          <p:cNvSpPr/>
          <p:nvPr/>
        </p:nvSpPr>
        <p:spPr>
          <a:xfrm flipH="false" flipV="false" rot="0">
            <a:off x="9333125" y="3196408"/>
            <a:ext cx="1100311" cy="1100311"/>
          </a:xfrm>
          <a:custGeom>
            <a:avLst/>
            <a:gdLst/>
            <a:ahLst/>
            <a:cxnLst/>
            <a:rect r="r" b="b" t="t" l="l"/>
            <a:pathLst>
              <a:path h="1100311" w="1100311">
                <a:moveTo>
                  <a:pt x="0" y="0"/>
                </a:moveTo>
                <a:lnTo>
                  <a:pt x="1100311" y="0"/>
                </a:lnTo>
                <a:lnTo>
                  <a:pt x="1100311" y="1100312"/>
                </a:lnTo>
                <a:lnTo>
                  <a:pt x="0" y="11003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0" id="60"/>
          <p:cNvSpPr/>
          <p:nvPr/>
        </p:nvSpPr>
        <p:spPr>
          <a:xfrm flipH="false" flipV="false" rot="0">
            <a:off x="7490307" y="8259079"/>
            <a:ext cx="701674" cy="1029122"/>
          </a:xfrm>
          <a:custGeom>
            <a:avLst/>
            <a:gdLst/>
            <a:ahLst/>
            <a:cxnLst/>
            <a:rect r="r" b="b" t="t" l="l"/>
            <a:pathLst>
              <a:path h="1029122" w="701674">
                <a:moveTo>
                  <a:pt x="0" y="0"/>
                </a:moveTo>
                <a:lnTo>
                  <a:pt x="701674" y="0"/>
                </a:lnTo>
                <a:lnTo>
                  <a:pt x="701674" y="1029122"/>
                </a:lnTo>
                <a:lnTo>
                  <a:pt x="0" y="1029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61" id="61"/>
          <p:cNvSpPr txBox="true"/>
          <p:nvPr/>
        </p:nvSpPr>
        <p:spPr>
          <a:xfrm rot="0">
            <a:off x="9335651" y="821521"/>
            <a:ext cx="5641416" cy="815384"/>
          </a:xfrm>
          <a:prstGeom prst="rect">
            <a:avLst/>
          </a:prstGeom>
        </p:spPr>
        <p:txBody>
          <a:bodyPr anchor="t" rtlCol="false" tIns="0" lIns="0" bIns="0" rIns="0">
            <a:spAutoFit/>
          </a:bodyPr>
          <a:lstStyle/>
          <a:p>
            <a:pPr algn="l">
              <a:lnSpc>
                <a:spcPts val="6507"/>
              </a:lnSpc>
            </a:pPr>
            <a:r>
              <a:rPr lang="en-US" sz="4648">
                <a:solidFill>
                  <a:srgbClr val="000B5D"/>
                </a:solidFill>
                <a:latin typeface="Rokkitt Bold"/>
              </a:rPr>
              <a:t>Hiệu suất cao</a:t>
            </a:r>
          </a:p>
        </p:txBody>
      </p:sp>
      <p:sp>
        <p:nvSpPr>
          <p:cNvPr name="TextBox 62" id="62"/>
          <p:cNvSpPr txBox="true"/>
          <p:nvPr/>
        </p:nvSpPr>
        <p:spPr>
          <a:xfrm rot="0">
            <a:off x="8953981" y="8437458"/>
            <a:ext cx="5641416" cy="815340"/>
          </a:xfrm>
          <a:prstGeom prst="rect">
            <a:avLst/>
          </a:prstGeom>
        </p:spPr>
        <p:txBody>
          <a:bodyPr anchor="t" rtlCol="false" tIns="0" lIns="0" bIns="0" rIns="0">
            <a:spAutoFit/>
          </a:bodyPr>
          <a:lstStyle/>
          <a:p>
            <a:pPr algn="l">
              <a:lnSpc>
                <a:spcPts val="6509"/>
              </a:lnSpc>
            </a:pPr>
            <a:r>
              <a:rPr lang="en-US" sz="4650">
                <a:solidFill>
                  <a:srgbClr val="000B5D"/>
                </a:solidFill>
                <a:latin typeface="Rokkitt Bold"/>
              </a:rPr>
              <a:t>An toàn và bảo mật</a:t>
            </a:r>
          </a:p>
        </p:txBody>
      </p:sp>
      <p:sp>
        <p:nvSpPr>
          <p:cNvPr name="TextBox 63" id="63"/>
          <p:cNvSpPr txBox="true"/>
          <p:nvPr/>
        </p:nvSpPr>
        <p:spPr>
          <a:xfrm rot="0">
            <a:off x="11078481" y="6279929"/>
            <a:ext cx="5641416" cy="815340"/>
          </a:xfrm>
          <a:prstGeom prst="rect">
            <a:avLst/>
          </a:prstGeom>
        </p:spPr>
        <p:txBody>
          <a:bodyPr anchor="t" rtlCol="false" tIns="0" lIns="0" bIns="0" rIns="0">
            <a:spAutoFit/>
          </a:bodyPr>
          <a:lstStyle/>
          <a:p>
            <a:pPr algn="l">
              <a:lnSpc>
                <a:spcPts val="6509"/>
              </a:lnSpc>
            </a:pPr>
            <a:r>
              <a:rPr lang="en-US" sz="4650">
                <a:solidFill>
                  <a:srgbClr val="000B5D"/>
                </a:solidFill>
                <a:latin typeface="Rokkitt Bold"/>
              </a:rPr>
              <a:t>Độ chính xác cao</a:t>
            </a:r>
          </a:p>
        </p:txBody>
      </p:sp>
      <p:sp>
        <p:nvSpPr>
          <p:cNvPr name="TextBox 64" id="64"/>
          <p:cNvSpPr txBox="true"/>
          <p:nvPr/>
        </p:nvSpPr>
        <p:spPr>
          <a:xfrm rot="0">
            <a:off x="11134831" y="3281744"/>
            <a:ext cx="5641416" cy="815340"/>
          </a:xfrm>
          <a:prstGeom prst="rect">
            <a:avLst/>
          </a:prstGeom>
        </p:spPr>
        <p:txBody>
          <a:bodyPr anchor="t" rtlCol="false" tIns="0" lIns="0" bIns="0" rIns="0">
            <a:spAutoFit/>
          </a:bodyPr>
          <a:lstStyle/>
          <a:p>
            <a:pPr algn="l">
              <a:lnSpc>
                <a:spcPts val="6509"/>
              </a:lnSpc>
            </a:pPr>
            <a:r>
              <a:rPr lang="en-US" sz="4650">
                <a:solidFill>
                  <a:srgbClr val="000B5D"/>
                </a:solidFill>
                <a:latin typeface="Rokkitt Bold"/>
              </a:rPr>
              <a:t>Dễ sử dụng</a:t>
            </a:r>
          </a:p>
        </p:txBody>
      </p:sp>
      <p:sp>
        <p:nvSpPr>
          <p:cNvPr name="TextBox 65" id="65"/>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82510" y="1719356"/>
            <a:ext cx="11021156" cy="7538944"/>
            <a:chOff x="0" y="0"/>
            <a:chExt cx="2740655" cy="1874726"/>
          </a:xfrm>
        </p:grpSpPr>
        <p:sp>
          <p:nvSpPr>
            <p:cNvPr name="Freeform 3" id="3"/>
            <p:cNvSpPr/>
            <p:nvPr/>
          </p:nvSpPr>
          <p:spPr>
            <a:xfrm flipH="false" flipV="false" rot="0">
              <a:off x="0" y="0"/>
              <a:ext cx="2740655" cy="1874726"/>
            </a:xfrm>
            <a:custGeom>
              <a:avLst/>
              <a:gdLst/>
              <a:ahLst/>
              <a:cxnLst/>
              <a:rect r="r" b="b" t="t" l="l"/>
              <a:pathLst>
                <a:path h="1874726" w="2740655">
                  <a:moveTo>
                    <a:pt x="0" y="0"/>
                  </a:moveTo>
                  <a:lnTo>
                    <a:pt x="2740655" y="0"/>
                  </a:lnTo>
                  <a:lnTo>
                    <a:pt x="2740655" y="1874726"/>
                  </a:lnTo>
                  <a:lnTo>
                    <a:pt x="0" y="1874726"/>
                  </a:lnTo>
                  <a:close/>
                </a:path>
              </a:pathLst>
            </a:custGeom>
            <a:solidFill>
              <a:srgbClr val="CADDFF"/>
            </a:solidFill>
          </p:spPr>
        </p:sp>
        <p:sp>
          <p:nvSpPr>
            <p:cNvPr name="TextBox 4" id="4"/>
            <p:cNvSpPr txBox="true"/>
            <p:nvPr/>
          </p:nvSpPr>
          <p:spPr>
            <a:xfrm>
              <a:off x="0" y="-38100"/>
              <a:ext cx="2740655" cy="191282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9017" y="1719356"/>
            <a:ext cx="5951889" cy="2600224"/>
            <a:chOff x="0" y="0"/>
            <a:chExt cx="1480069" cy="646603"/>
          </a:xfrm>
        </p:grpSpPr>
        <p:sp>
          <p:nvSpPr>
            <p:cNvPr name="Freeform 6" id="6"/>
            <p:cNvSpPr/>
            <p:nvPr/>
          </p:nvSpPr>
          <p:spPr>
            <a:xfrm flipH="false" flipV="false" rot="0">
              <a:off x="0" y="0"/>
              <a:ext cx="1480069" cy="646603"/>
            </a:xfrm>
            <a:custGeom>
              <a:avLst/>
              <a:gdLst/>
              <a:ahLst/>
              <a:cxnLst/>
              <a:rect r="r" b="b" t="t" l="l"/>
              <a:pathLst>
                <a:path h="646603" w="1480069">
                  <a:moveTo>
                    <a:pt x="0" y="0"/>
                  </a:moveTo>
                  <a:lnTo>
                    <a:pt x="1480069" y="0"/>
                  </a:lnTo>
                  <a:lnTo>
                    <a:pt x="1480069" y="646603"/>
                  </a:lnTo>
                  <a:lnTo>
                    <a:pt x="0" y="646603"/>
                  </a:lnTo>
                  <a:close/>
                </a:path>
              </a:pathLst>
            </a:custGeom>
            <a:solidFill>
              <a:srgbClr val="CADDFF"/>
            </a:solidFill>
          </p:spPr>
        </p:sp>
        <p:sp>
          <p:nvSpPr>
            <p:cNvPr name="TextBox 7" id="7"/>
            <p:cNvSpPr txBox="true"/>
            <p:nvPr/>
          </p:nvSpPr>
          <p:spPr>
            <a:xfrm>
              <a:off x="0" y="-38100"/>
              <a:ext cx="1480069" cy="68470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10756" y="-358119"/>
            <a:ext cx="19309513" cy="1862069"/>
            <a:chOff x="0" y="0"/>
            <a:chExt cx="5085633" cy="490422"/>
          </a:xfrm>
        </p:grpSpPr>
        <p:sp>
          <p:nvSpPr>
            <p:cNvPr name="Freeform 9" id="9"/>
            <p:cNvSpPr/>
            <p:nvPr/>
          </p:nvSpPr>
          <p:spPr>
            <a:xfrm flipH="false" flipV="false" rot="0">
              <a:off x="0" y="0"/>
              <a:ext cx="5085633" cy="490422"/>
            </a:xfrm>
            <a:custGeom>
              <a:avLst/>
              <a:gdLst/>
              <a:ahLst/>
              <a:cxnLst/>
              <a:rect r="r" b="b" t="t" l="l"/>
              <a:pathLst>
                <a:path h="490422" w="5085633">
                  <a:moveTo>
                    <a:pt x="0" y="0"/>
                  </a:moveTo>
                  <a:lnTo>
                    <a:pt x="5085633" y="0"/>
                  </a:lnTo>
                  <a:lnTo>
                    <a:pt x="5085633" y="490422"/>
                  </a:lnTo>
                  <a:lnTo>
                    <a:pt x="0" y="490422"/>
                  </a:lnTo>
                  <a:close/>
                </a:path>
              </a:pathLst>
            </a:custGeom>
            <a:solidFill>
              <a:srgbClr val="000B5D"/>
            </a:solidFill>
          </p:spPr>
        </p:sp>
        <p:sp>
          <p:nvSpPr>
            <p:cNvPr name="TextBox 10" id="10"/>
            <p:cNvSpPr txBox="true"/>
            <p:nvPr/>
          </p:nvSpPr>
          <p:spPr>
            <a:xfrm>
              <a:off x="0" y="-38100"/>
              <a:ext cx="5085633" cy="528522"/>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658644" y="37191"/>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0" y="307803"/>
            <a:ext cx="8637041" cy="721995"/>
          </a:xfrm>
          <a:prstGeom prst="rect">
            <a:avLst/>
          </a:prstGeom>
        </p:spPr>
        <p:txBody>
          <a:bodyPr anchor="t" rtlCol="false" tIns="0" lIns="0" bIns="0" rIns="0">
            <a:spAutoFit/>
          </a:bodyPr>
          <a:lstStyle/>
          <a:p>
            <a:pPr algn="ctr" marL="0" indent="0" lvl="0">
              <a:lnSpc>
                <a:spcPts val="5879"/>
              </a:lnSpc>
              <a:spcBef>
                <a:spcPct val="0"/>
              </a:spcBef>
            </a:pPr>
            <a:r>
              <a:rPr lang="en-US" sz="4199">
                <a:solidFill>
                  <a:srgbClr val="FDFDFD"/>
                </a:solidFill>
                <a:latin typeface="Rokkitt Semi-Bold"/>
              </a:rPr>
              <a:t>SẢN PHẨM ĐỀ TÀI</a:t>
            </a:r>
          </a:p>
        </p:txBody>
      </p:sp>
      <p:sp>
        <p:nvSpPr>
          <p:cNvPr name="TextBox 13" id="13"/>
          <p:cNvSpPr txBox="true"/>
          <p:nvPr/>
        </p:nvSpPr>
        <p:spPr>
          <a:xfrm rot="0">
            <a:off x="717623" y="2084234"/>
            <a:ext cx="5434676" cy="2399721"/>
          </a:xfrm>
          <a:prstGeom prst="rect">
            <a:avLst/>
          </a:prstGeom>
        </p:spPr>
        <p:txBody>
          <a:bodyPr anchor="t" rtlCol="false" tIns="0" lIns="0" bIns="0" rIns="0">
            <a:spAutoFit/>
          </a:bodyPr>
          <a:lstStyle/>
          <a:p>
            <a:pPr algn="just">
              <a:lnSpc>
                <a:spcPts val="4826"/>
              </a:lnSpc>
            </a:pPr>
            <a:r>
              <a:rPr lang="en-US" sz="3447">
                <a:solidFill>
                  <a:srgbClr val="000B5D"/>
                </a:solidFill>
                <a:latin typeface="Rokkitt"/>
              </a:rPr>
              <a:t>Một ứng dụng BA Chấm điểm tín dụng dành cho Bộ phận Marketing và bán hàng</a:t>
            </a:r>
          </a:p>
          <a:p>
            <a:pPr algn="just">
              <a:lnSpc>
                <a:spcPts val="4686"/>
              </a:lnSpc>
            </a:pPr>
          </a:p>
        </p:txBody>
      </p:sp>
      <p:sp>
        <p:nvSpPr>
          <p:cNvPr name="Freeform 14" id="14"/>
          <p:cNvSpPr/>
          <p:nvPr/>
        </p:nvSpPr>
        <p:spPr>
          <a:xfrm flipH="true" flipV="true" rot="-5400000">
            <a:off x="17012158" y="37191"/>
            <a:ext cx="635172" cy="1347845"/>
          </a:xfrm>
          <a:custGeom>
            <a:avLst/>
            <a:gdLst/>
            <a:ahLst/>
            <a:cxnLst/>
            <a:rect r="r" b="b" t="t" l="l"/>
            <a:pathLst>
              <a:path h="1347845" w="635172">
                <a:moveTo>
                  <a:pt x="635172" y="1347846"/>
                </a:moveTo>
                <a:lnTo>
                  <a:pt x="0" y="1347846"/>
                </a:lnTo>
                <a:lnTo>
                  <a:pt x="0" y="0"/>
                </a:lnTo>
                <a:lnTo>
                  <a:pt x="635172" y="0"/>
                </a:lnTo>
                <a:lnTo>
                  <a:pt x="635172" y="134784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8250129" y="307803"/>
            <a:ext cx="8637041" cy="721995"/>
          </a:xfrm>
          <a:prstGeom prst="rect">
            <a:avLst/>
          </a:prstGeom>
        </p:spPr>
        <p:txBody>
          <a:bodyPr anchor="t" rtlCol="false" tIns="0" lIns="0" bIns="0" rIns="0">
            <a:spAutoFit/>
          </a:bodyPr>
          <a:lstStyle/>
          <a:p>
            <a:pPr algn="ctr" marL="0" indent="0" lvl="0">
              <a:lnSpc>
                <a:spcPts val="5879"/>
              </a:lnSpc>
              <a:spcBef>
                <a:spcPct val="0"/>
              </a:spcBef>
            </a:pPr>
            <a:r>
              <a:rPr lang="en-US" sz="4199">
                <a:solidFill>
                  <a:srgbClr val="FDFDFD"/>
                </a:solidFill>
                <a:latin typeface="Rokkitt Semi-Bold"/>
              </a:rPr>
              <a:t>KẾT QUẢ DỰ KIẾN</a:t>
            </a:r>
          </a:p>
        </p:txBody>
      </p:sp>
      <p:sp>
        <p:nvSpPr>
          <p:cNvPr name="TextBox 16" id="16"/>
          <p:cNvSpPr txBox="true"/>
          <p:nvPr/>
        </p:nvSpPr>
        <p:spPr>
          <a:xfrm rot="0">
            <a:off x="6982510" y="3231707"/>
            <a:ext cx="10599525" cy="4591106"/>
          </a:xfrm>
          <a:prstGeom prst="rect">
            <a:avLst/>
          </a:prstGeom>
        </p:spPr>
        <p:txBody>
          <a:bodyPr anchor="t" rtlCol="false" tIns="0" lIns="0" bIns="0" rIns="0">
            <a:spAutoFit/>
          </a:bodyPr>
          <a:lstStyle/>
          <a:p>
            <a:pPr algn="just" marL="809146" indent="-404573" lvl="1">
              <a:lnSpc>
                <a:spcPts val="5246"/>
              </a:lnSpc>
              <a:buFont typeface="Arial"/>
              <a:buChar char="•"/>
            </a:pPr>
            <a:r>
              <a:rPr lang="en-US" sz="3747">
                <a:solidFill>
                  <a:srgbClr val="000B5D"/>
                </a:solidFill>
                <a:latin typeface="Rokkitt"/>
              </a:rPr>
              <a:t>Ứng dụng công nghệ dữ liệu lớn gồm 3 thuật toán để xây dựng được ứng dụng chấm điểm tín dụng hiệu quả</a:t>
            </a:r>
          </a:p>
          <a:p>
            <a:pPr algn="just" marL="809146" indent="-404573" lvl="1">
              <a:lnSpc>
                <a:spcPts val="5246"/>
              </a:lnSpc>
              <a:buFont typeface="Arial"/>
              <a:buChar char="•"/>
            </a:pPr>
            <a:r>
              <a:rPr lang="en-US" sz="3747">
                <a:solidFill>
                  <a:srgbClr val="000B5D"/>
                </a:solidFill>
                <a:latin typeface="Rokkitt"/>
              </a:rPr>
              <a:t>Ứng dụng có tính an toàn, bảo mật, đáng tin cậy</a:t>
            </a:r>
          </a:p>
          <a:p>
            <a:pPr algn="just" marL="809146" indent="-404573" lvl="1">
              <a:lnSpc>
                <a:spcPts val="5246"/>
              </a:lnSpc>
              <a:buFont typeface="Arial"/>
              <a:buChar char="•"/>
            </a:pPr>
            <a:r>
              <a:rPr lang="en-US" sz="3747">
                <a:solidFill>
                  <a:srgbClr val="000B5D"/>
                </a:solidFill>
                <a:latin typeface="Rokkitt"/>
              </a:rPr>
              <a:t>Dự báo doanh số chính xác hơn</a:t>
            </a:r>
          </a:p>
          <a:p>
            <a:pPr algn="just" marL="809146" indent="-404573" lvl="1">
              <a:lnSpc>
                <a:spcPts val="5246"/>
              </a:lnSpc>
              <a:buFont typeface="Arial"/>
              <a:buChar char="•"/>
            </a:pPr>
            <a:r>
              <a:rPr lang="en-US" sz="3747">
                <a:solidFill>
                  <a:srgbClr val="000B5D"/>
                </a:solidFill>
                <a:latin typeface="Rokkitt"/>
              </a:rPr>
              <a:t>Cho phép hiệu chỉnh và cải thiện quy trình liên tục </a:t>
            </a:r>
          </a:p>
        </p:txBody>
      </p:sp>
      <p:sp>
        <p:nvSpPr>
          <p:cNvPr name="TextBox 17" id="17"/>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41</a:t>
            </a:r>
          </a:p>
        </p:txBody>
      </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482268" y="2876221"/>
            <a:ext cx="11517191"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2864085" y="2567129"/>
            <a:ext cx="618183" cy="6181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8931772" y="2567129"/>
            <a:ext cx="618183" cy="6181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4999459" y="2567129"/>
            <a:ext cx="618183" cy="6181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758775" y="4934323"/>
            <a:ext cx="5389808" cy="3676650"/>
          </a:xfrm>
          <a:prstGeom prst="rect">
            <a:avLst/>
          </a:prstGeom>
        </p:spPr>
        <p:txBody>
          <a:bodyPr anchor="t" rtlCol="false" tIns="0" lIns="0" bIns="0" rIns="0">
            <a:spAutoFit/>
          </a:bodyPr>
          <a:lstStyle/>
          <a:p>
            <a:pPr algn="just">
              <a:lnSpc>
                <a:spcPts val="3642"/>
              </a:lnSpc>
            </a:pPr>
            <a:r>
              <a:rPr lang="en-US" sz="3035">
                <a:solidFill>
                  <a:srgbClr val="000000"/>
                </a:solidFill>
                <a:latin typeface="Rokkitt"/>
              </a:rPr>
              <a:t>Dựa trên dữ liệu từ mô hình này, công ty có thể xác định và tiếp cận khách hàng tiềm năng một cách hiệu quả hơn, từ đó tạo ra mối quan hệ tốt hơn với họ, tối ưu hóa các chiến lược tiếp thị và bán hàng để phù hợp với từng nhóm khách hàng.</a:t>
            </a:r>
          </a:p>
        </p:txBody>
      </p:sp>
      <p:sp>
        <p:nvSpPr>
          <p:cNvPr name="TextBox 13" id="13"/>
          <p:cNvSpPr txBox="true"/>
          <p:nvPr/>
        </p:nvSpPr>
        <p:spPr>
          <a:xfrm rot="0">
            <a:off x="1223136" y="3864593"/>
            <a:ext cx="3900789" cy="476250"/>
          </a:xfrm>
          <a:prstGeom prst="rect">
            <a:avLst/>
          </a:prstGeom>
        </p:spPr>
        <p:txBody>
          <a:bodyPr anchor="t" rtlCol="false" tIns="0" lIns="0" bIns="0" rIns="0">
            <a:spAutoFit/>
          </a:bodyPr>
          <a:lstStyle/>
          <a:p>
            <a:pPr algn="ctr">
              <a:lnSpc>
                <a:spcPts val="3600"/>
              </a:lnSpc>
            </a:pPr>
            <a:r>
              <a:rPr lang="en-US" sz="3000">
                <a:solidFill>
                  <a:srgbClr val="000000"/>
                </a:solidFill>
                <a:latin typeface="Rokkitt Semi-Bold"/>
              </a:rPr>
              <a:t>Ưu điểm</a:t>
            </a:r>
          </a:p>
        </p:txBody>
      </p:sp>
      <p:sp>
        <p:nvSpPr>
          <p:cNvPr name="TextBox 14" id="14"/>
          <p:cNvSpPr txBox="true"/>
          <p:nvPr/>
        </p:nvSpPr>
        <p:spPr>
          <a:xfrm rot="0">
            <a:off x="7290824" y="3864593"/>
            <a:ext cx="3900789" cy="476250"/>
          </a:xfrm>
          <a:prstGeom prst="rect">
            <a:avLst/>
          </a:prstGeom>
        </p:spPr>
        <p:txBody>
          <a:bodyPr anchor="t" rtlCol="false" tIns="0" lIns="0" bIns="0" rIns="0">
            <a:spAutoFit/>
          </a:bodyPr>
          <a:lstStyle/>
          <a:p>
            <a:pPr algn="ctr">
              <a:lnSpc>
                <a:spcPts val="3600"/>
              </a:lnSpc>
            </a:pPr>
            <a:r>
              <a:rPr lang="en-US" sz="3000">
                <a:solidFill>
                  <a:srgbClr val="000000"/>
                </a:solidFill>
                <a:latin typeface="Rokkitt Semi-Bold"/>
              </a:rPr>
              <a:t>Nhược điểm</a:t>
            </a:r>
          </a:p>
        </p:txBody>
      </p:sp>
      <p:sp>
        <p:nvSpPr>
          <p:cNvPr name="TextBox 15" id="15"/>
          <p:cNvSpPr txBox="true"/>
          <p:nvPr/>
        </p:nvSpPr>
        <p:spPr>
          <a:xfrm rot="0">
            <a:off x="12757373" y="5017118"/>
            <a:ext cx="5102357" cy="2762250"/>
          </a:xfrm>
          <a:prstGeom prst="rect">
            <a:avLst/>
          </a:prstGeom>
        </p:spPr>
        <p:txBody>
          <a:bodyPr anchor="t" rtlCol="false" tIns="0" lIns="0" bIns="0" rIns="0">
            <a:spAutoFit/>
          </a:bodyPr>
          <a:lstStyle/>
          <a:p>
            <a:pPr algn="just">
              <a:lnSpc>
                <a:spcPts val="3642"/>
              </a:lnSpc>
            </a:pPr>
            <a:r>
              <a:rPr lang="en-US" sz="3035">
                <a:solidFill>
                  <a:srgbClr val="000000"/>
                </a:solidFill>
                <a:latin typeface="Rokkitt"/>
              </a:rPr>
              <a:t>Giải pháp này không chỉ giới hạn cho công ty viễn thông mà có thể áp dụng cho nhiều ngành nghề kinh doanh khác để đánh giá và tìm kiếm khách hàng tiềm năng.</a:t>
            </a:r>
          </a:p>
        </p:txBody>
      </p:sp>
      <p:sp>
        <p:nvSpPr>
          <p:cNvPr name="TextBox 16" id="16"/>
          <p:cNvSpPr txBox="true"/>
          <p:nvPr/>
        </p:nvSpPr>
        <p:spPr>
          <a:xfrm rot="0">
            <a:off x="13193182" y="3864593"/>
            <a:ext cx="4224127" cy="476250"/>
          </a:xfrm>
          <a:prstGeom prst="rect">
            <a:avLst/>
          </a:prstGeom>
        </p:spPr>
        <p:txBody>
          <a:bodyPr anchor="t" rtlCol="false" tIns="0" lIns="0" bIns="0" rIns="0">
            <a:spAutoFit/>
          </a:bodyPr>
          <a:lstStyle/>
          <a:p>
            <a:pPr algn="ctr">
              <a:lnSpc>
                <a:spcPts val="3600"/>
              </a:lnSpc>
            </a:pPr>
            <a:r>
              <a:rPr lang="en-US" sz="3000">
                <a:solidFill>
                  <a:srgbClr val="000000"/>
                </a:solidFill>
                <a:latin typeface="Rokkitt Semi-Bold"/>
              </a:rPr>
              <a:t>Tiềm năng phát triển</a:t>
            </a:r>
          </a:p>
        </p:txBody>
      </p:sp>
      <p:sp>
        <p:nvSpPr>
          <p:cNvPr name="AutoShape 17" id="17"/>
          <p:cNvSpPr/>
          <p:nvPr/>
        </p:nvSpPr>
        <p:spPr>
          <a:xfrm>
            <a:off x="3173285" y="3185313"/>
            <a:ext cx="246" cy="698330"/>
          </a:xfrm>
          <a:prstGeom prst="line">
            <a:avLst/>
          </a:prstGeom>
          <a:ln cap="flat" w="38100">
            <a:solidFill>
              <a:srgbClr val="000000"/>
            </a:solidFill>
            <a:prstDash val="solid"/>
            <a:headEnd type="none" len="sm" w="sm"/>
            <a:tailEnd type="oval" len="lg" w="lg"/>
          </a:ln>
        </p:spPr>
      </p:sp>
      <p:sp>
        <p:nvSpPr>
          <p:cNvPr name="AutoShape 18" id="18"/>
          <p:cNvSpPr/>
          <p:nvPr/>
        </p:nvSpPr>
        <p:spPr>
          <a:xfrm>
            <a:off x="9240972" y="3185313"/>
            <a:ext cx="246" cy="698330"/>
          </a:xfrm>
          <a:prstGeom prst="line">
            <a:avLst/>
          </a:prstGeom>
          <a:ln cap="flat" w="38100">
            <a:solidFill>
              <a:srgbClr val="000000"/>
            </a:solidFill>
            <a:prstDash val="solid"/>
            <a:headEnd type="none" len="sm" w="sm"/>
            <a:tailEnd type="oval" len="lg" w="lg"/>
          </a:ln>
        </p:spPr>
      </p:sp>
      <p:sp>
        <p:nvSpPr>
          <p:cNvPr name="AutoShape 19" id="19"/>
          <p:cNvSpPr/>
          <p:nvPr/>
        </p:nvSpPr>
        <p:spPr>
          <a:xfrm flipH="true">
            <a:off x="15305245" y="3185311"/>
            <a:ext cx="2292" cy="698331"/>
          </a:xfrm>
          <a:prstGeom prst="line">
            <a:avLst/>
          </a:prstGeom>
          <a:ln cap="flat" w="38100">
            <a:solidFill>
              <a:srgbClr val="000000"/>
            </a:solidFill>
            <a:prstDash val="solid"/>
            <a:headEnd type="none" len="sm" w="sm"/>
            <a:tailEnd type="oval" len="lg" w="lg"/>
          </a:ln>
        </p:spPr>
      </p:sp>
      <p:sp>
        <p:nvSpPr>
          <p:cNvPr name="TextBox 20" id="20"/>
          <p:cNvSpPr txBox="true"/>
          <p:nvPr/>
        </p:nvSpPr>
        <p:spPr>
          <a:xfrm rot="0">
            <a:off x="557098" y="411226"/>
            <a:ext cx="7188563" cy="617474"/>
          </a:xfrm>
          <a:prstGeom prst="rect">
            <a:avLst/>
          </a:prstGeom>
        </p:spPr>
        <p:txBody>
          <a:bodyPr anchor="t" rtlCol="false" tIns="0" lIns="0" bIns="0" rIns="0">
            <a:spAutoFit/>
          </a:bodyPr>
          <a:lstStyle/>
          <a:p>
            <a:pPr algn="ctr" marL="0" indent="0" lvl="0">
              <a:lnSpc>
                <a:spcPts val="4787"/>
              </a:lnSpc>
              <a:spcBef>
                <a:spcPct val="0"/>
              </a:spcBef>
            </a:pPr>
            <a:r>
              <a:rPr lang="en-US" sz="3989" spc="39">
                <a:solidFill>
                  <a:srgbClr val="000B5D"/>
                </a:solidFill>
                <a:latin typeface="Rokkitt Bold"/>
              </a:rPr>
              <a:t>B5. ĐÁNH GIÁ TÍNH KHẢ THI</a:t>
            </a:r>
          </a:p>
        </p:txBody>
      </p:sp>
      <p:grpSp>
        <p:nvGrpSpPr>
          <p:cNvPr name="Group 21" id="21"/>
          <p:cNvGrpSpPr/>
          <p:nvPr/>
        </p:nvGrpSpPr>
        <p:grpSpPr>
          <a:xfrm rot="0">
            <a:off x="-2498573" y="9010697"/>
            <a:ext cx="4185210" cy="2172476"/>
            <a:chOff x="0" y="0"/>
            <a:chExt cx="1345639" cy="698500"/>
          </a:xfrm>
        </p:grpSpPr>
        <p:sp>
          <p:nvSpPr>
            <p:cNvPr name="Freeform 22" id="22"/>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23" id="23"/>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24" id="24"/>
          <p:cNvGrpSpPr/>
          <p:nvPr/>
        </p:nvGrpSpPr>
        <p:grpSpPr>
          <a:xfrm rot="0">
            <a:off x="-2228904" y="9654243"/>
            <a:ext cx="8377487" cy="2964361"/>
            <a:chOff x="0" y="0"/>
            <a:chExt cx="1974009" cy="698500"/>
          </a:xfrm>
        </p:grpSpPr>
        <p:sp>
          <p:nvSpPr>
            <p:cNvPr name="Freeform 25" id="25"/>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26" id="26"/>
            <p:cNvSpPr txBox="true"/>
            <p:nvPr/>
          </p:nvSpPr>
          <p:spPr>
            <a:xfrm>
              <a:off x="114300" y="38100"/>
              <a:ext cx="1745409" cy="660400"/>
            </a:xfrm>
            <a:prstGeom prst="rect">
              <a:avLst/>
            </a:prstGeom>
          </p:spPr>
          <p:txBody>
            <a:bodyPr anchor="ctr" rtlCol="false" tIns="50800" lIns="50800" bIns="50800" rIns="50800"/>
            <a:lstStyle/>
            <a:p>
              <a:pPr algn="ctr">
                <a:lnSpc>
                  <a:spcPts val="2376"/>
                </a:lnSpc>
              </a:pPr>
            </a:p>
          </p:txBody>
        </p:sp>
      </p:grpSp>
      <p:grpSp>
        <p:nvGrpSpPr>
          <p:cNvPr name="Group 27" id="27"/>
          <p:cNvGrpSpPr/>
          <p:nvPr/>
        </p:nvGrpSpPr>
        <p:grpSpPr>
          <a:xfrm rot="0">
            <a:off x="14234417" y="-1711588"/>
            <a:ext cx="4185210" cy="2172476"/>
            <a:chOff x="0" y="0"/>
            <a:chExt cx="1345639" cy="698500"/>
          </a:xfrm>
        </p:grpSpPr>
        <p:sp>
          <p:nvSpPr>
            <p:cNvPr name="Freeform 28" id="28"/>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29" id="29"/>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30" id="30"/>
          <p:cNvGrpSpPr/>
          <p:nvPr/>
        </p:nvGrpSpPr>
        <p:grpSpPr>
          <a:xfrm rot="0">
            <a:off x="16327022" y="-286442"/>
            <a:ext cx="2511232" cy="1494660"/>
            <a:chOff x="0" y="0"/>
            <a:chExt cx="1173575" cy="698500"/>
          </a:xfrm>
        </p:grpSpPr>
        <p:sp>
          <p:nvSpPr>
            <p:cNvPr name="Freeform 31" id="31"/>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32" id="32"/>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
        <p:nvSpPr>
          <p:cNvPr name="TextBox 33" id="33"/>
          <p:cNvSpPr txBox="true"/>
          <p:nvPr/>
        </p:nvSpPr>
        <p:spPr>
          <a:xfrm rot="0">
            <a:off x="6758074" y="5017118"/>
            <a:ext cx="5389808" cy="3219450"/>
          </a:xfrm>
          <a:prstGeom prst="rect">
            <a:avLst/>
          </a:prstGeom>
        </p:spPr>
        <p:txBody>
          <a:bodyPr anchor="t" rtlCol="false" tIns="0" lIns="0" bIns="0" rIns="0">
            <a:spAutoFit/>
          </a:bodyPr>
          <a:lstStyle/>
          <a:p>
            <a:pPr algn="just">
              <a:lnSpc>
                <a:spcPts val="3642"/>
              </a:lnSpc>
            </a:pPr>
            <a:r>
              <a:rPr lang="en-US" sz="3035">
                <a:solidFill>
                  <a:srgbClr val="000000"/>
                </a:solidFill>
                <a:latin typeface="Rokkitt"/>
              </a:rPr>
              <a:t>Mô hình đòi hỏi một lượng dữ liệu lớn. Khi kết hợp nhiều phương pháp, việc đảm bảo tính nhất quán và độ tin cậy của dự đoán trở nên phức tạp hơn. Có nhiều siêu tham số cần được điều chỉnh và tinh chỉnh. </a:t>
            </a:r>
          </a:p>
        </p:txBody>
      </p:sp>
      <p:sp>
        <p:nvSpPr>
          <p:cNvPr name="TextBox 34" id="34"/>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05021" y="-2492352"/>
            <a:ext cx="5770168" cy="577016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name="Group 4" id="4"/>
          <p:cNvGrpSpPr/>
          <p:nvPr/>
        </p:nvGrpSpPr>
        <p:grpSpPr>
          <a:xfrm rot="0">
            <a:off x="718458" y="566151"/>
            <a:ext cx="2396931" cy="9154697"/>
            <a:chOff x="0" y="0"/>
            <a:chExt cx="874407" cy="3339658"/>
          </a:xfrm>
        </p:grpSpPr>
        <p:sp>
          <p:nvSpPr>
            <p:cNvPr name="Freeform 5" id="5"/>
            <p:cNvSpPr/>
            <p:nvPr/>
          </p:nvSpPr>
          <p:spPr>
            <a:xfrm flipH="false" flipV="false" rot="0">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CADDFF"/>
            </a:solidFill>
          </p:spPr>
        </p:sp>
      </p:grpSp>
      <p:grpSp>
        <p:nvGrpSpPr>
          <p:cNvPr name="Group 6" id="6"/>
          <p:cNvGrpSpPr/>
          <p:nvPr/>
        </p:nvGrpSpPr>
        <p:grpSpPr>
          <a:xfrm rot="0">
            <a:off x="3336986" y="-9994"/>
            <a:ext cx="14951014" cy="417760"/>
            <a:chOff x="0" y="0"/>
            <a:chExt cx="5454170" cy="152400"/>
          </a:xfrm>
        </p:grpSpPr>
        <p:sp>
          <p:nvSpPr>
            <p:cNvPr name="Freeform 7" id="7"/>
            <p:cNvSpPr/>
            <p:nvPr/>
          </p:nvSpPr>
          <p:spPr>
            <a:xfrm flipH="false" flipV="false" rot="0">
              <a:off x="0" y="0"/>
              <a:ext cx="5454171" cy="152400"/>
            </a:xfrm>
            <a:custGeom>
              <a:avLst/>
              <a:gdLst/>
              <a:ahLst/>
              <a:cxnLst/>
              <a:rect r="r" b="b" t="t" l="l"/>
              <a:pathLst>
                <a:path h="152400" w="5454171">
                  <a:moveTo>
                    <a:pt x="0" y="0"/>
                  </a:moveTo>
                  <a:lnTo>
                    <a:pt x="5454171" y="0"/>
                  </a:lnTo>
                  <a:lnTo>
                    <a:pt x="5454171" y="152400"/>
                  </a:lnTo>
                  <a:lnTo>
                    <a:pt x="0" y="152400"/>
                  </a:lnTo>
                  <a:close/>
                </a:path>
              </a:pathLst>
            </a:custGeom>
            <a:solidFill>
              <a:srgbClr val="2B4A9D"/>
            </a:solidFill>
          </p:spPr>
        </p:sp>
      </p:grpSp>
      <p:grpSp>
        <p:nvGrpSpPr>
          <p:cNvPr name="Group 8" id="8"/>
          <p:cNvGrpSpPr/>
          <p:nvPr/>
        </p:nvGrpSpPr>
        <p:grpSpPr>
          <a:xfrm rot="0">
            <a:off x="1396139" y="1146804"/>
            <a:ext cx="6118770" cy="7993392"/>
            <a:chOff x="0" y="0"/>
            <a:chExt cx="8158360" cy="10657856"/>
          </a:xfrm>
        </p:grpSpPr>
        <p:pic>
          <p:nvPicPr>
            <p:cNvPr name="Picture 9" id="9"/>
            <p:cNvPicPr>
              <a:picLocks noChangeAspect="true"/>
            </p:cNvPicPr>
            <p:nvPr/>
          </p:nvPicPr>
          <p:blipFill>
            <a:blip r:embed="rId2"/>
            <a:srcRect l="24499" t="0" r="24499" b="0"/>
            <a:stretch>
              <a:fillRect/>
            </a:stretch>
          </p:blipFill>
          <p:spPr>
            <a:xfrm flipH="false" flipV="false">
              <a:off x="0" y="0"/>
              <a:ext cx="8158360" cy="10657856"/>
            </a:xfrm>
            <a:prstGeom prst="rect">
              <a:avLst/>
            </a:prstGeom>
          </p:spPr>
        </p:pic>
      </p:grpSp>
      <p:sp>
        <p:nvSpPr>
          <p:cNvPr name="TextBox 10" id="10"/>
          <p:cNvSpPr txBox="true"/>
          <p:nvPr/>
        </p:nvSpPr>
        <p:spPr>
          <a:xfrm rot="0">
            <a:off x="6753982" y="1022979"/>
            <a:ext cx="11534018" cy="1028920"/>
          </a:xfrm>
          <a:prstGeom prst="rect">
            <a:avLst/>
          </a:prstGeom>
        </p:spPr>
        <p:txBody>
          <a:bodyPr anchor="t" rtlCol="false" tIns="0" lIns="0" bIns="0" rIns="0">
            <a:spAutoFit/>
          </a:bodyPr>
          <a:lstStyle/>
          <a:p>
            <a:pPr algn="ctr">
              <a:lnSpc>
                <a:spcPts val="8387"/>
              </a:lnSpc>
            </a:pPr>
            <a:r>
              <a:rPr lang="en-US" sz="5991">
                <a:solidFill>
                  <a:srgbClr val="000B5D"/>
                </a:solidFill>
                <a:latin typeface="Rokkitt Bold"/>
              </a:rPr>
              <a:t>C. KẾT LUẬN</a:t>
            </a:r>
          </a:p>
        </p:txBody>
      </p:sp>
      <p:sp>
        <p:nvSpPr>
          <p:cNvPr name="TextBox 11" id="11"/>
          <p:cNvSpPr txBox="true"/>
          <p:nvPr/>
        </p:nvSpPr>
        <p:spPr>
          <a:xfrm rot="0">
            <a:off x="8075775" y="2628630"/>
            <a:ext cx="9848719" cy="4963065"/>
          </a:xfrm>
          <a:prstGeom prst="rect">
            <a:avLst/>
          </a:prstGeom>
        </p:spPr>
        <p:txBody>
          <a:bodyPr anchor="t" rtlCol="false" tIns="0" lIns="0" bIns="0" rIns="0">
            <a:spAutoFit/>
          </a:bodyPr>
          <a:lstStyle/>
          <a:p>
            <a:pPr algn="just">
              <a:lnSpc>
                <a:spcPts val="4358"/>
              </a:lnSpc>
            </a:pPr>
            <a:r>
              <a:rPr lang="en-US" sz="3135">
                <a:solidFill>
                  <a:srgbClr val="000000"/>
                </a:solidFill>
                <a:latin typeface="Rokkitt"/>
              </a:rPr>
              <a:t>Công nghệ máy học với khả năng xử lý và phân tích lượng lớn dữ liệu trong thời gian thực đã thực sự thay đổi cách thức các ngân hàng và các công ty doanh nghiệp tiếp cận và đánh giá rủi ro tín dụng.</a:t>
            </a:r>
          </a:p>
          <a:p>
            <a:pPr algn="just">
              <a:lnSpc>
                <a:spcPts val="4358"/>
              </a:lnSpc>
            </a:pPr>
            <a:r>
              <a:rPr lang="en-US" sz="3135">
                <a:solidFill>
                  <a:srgbClr val="000000"/>
                </a:solidFill>
                <a:latin typeface="Rokkitt"/>
              </a:rPr>
              <a:t>Kết quả của đề tài này không chỉ khẳng định vai trò của máy học trong lĩnh vực tài chính, mà còn mở ra hướng đi mới cho việc ứng dụng công nghệ thông tin trong quản lý và phát triển sản phẩm tín dụng tại FPT.</a:t>
            </a:r>
          </a:p>
          <a:p>
            <a:pPr algn="just">
              <a:lnSpc>
                <a:spcPts val="4358"/>
              </a:lnSpc>
            </a:pPr>
          </a:p>
        </p:txBody>
      </p:sp>
      <p:sp>
        <p:nvSpPr>
          <p:cNvPr name="TextBox 12" id="12"/>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000B5D"/>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77040" y="1895166"/>
            <a:ext cx="15503126" cy="7127838"/>
            <a:chOff x="0" y="0"/>
            <a:chExt cx="5224590" cy="2402099"/>
          </a:xfrm>
        </p:grpSpPr>
        <p:sp>
          <p:nvSpPr>
            <p:cNvPr name="Freeform 6" id="6"/>
            <p:cNvSpPr/>
            <p:nvPr/>
          </p:nvSpPr>
          <p:spPr>
            <a:xfrm flipH="false" flipV="false" rot="0">
              <a:off x="0" y="0"/>
              <a:ext cx="5224590" cy="2402099"/>
            </a:xfrm>
            <a:custGeom>
              <a:avLst/>
              <a:gdLst/>
              <a:ahLst/>
              <a:cxnLst/>
              <a:rect r="r" b="b" t="t" l="l"/>
              <a:pathLst>
                <a:path h="2402099" w="5224590">
                  <a:moveTo>
                    <a:pt x="12484" y="0"/>
                  </a:moveTo>
                  <a:lnTo>
                    <a:pt x="5212106" y="0"/>
                  </a:lnTo>
                  <a:cubicBezTo>
                    <a:pt x="5215417" y="0"/>
                    <a:pt x="5218592" y="1315"/>
                    <a:pt x="5220934" y="3657"/>
                  </a:cubicBezTo>
                  <a:cubicBezTo>
                    <a:pt x="5223275" y="5998"/>
                    <a:pt x="5224590" y="9173"/>
                    <a:pt x="5224590" y="12484"/>
                  </a:cubicBezTo>
                  <a:lnTo>
                    <a:pt x="5224590" y="2389614"/>
                  </a:lnTo>
                  <a:cubicBezTo>
                    <a:pt x="5224590" y="2392925"/>
                    <a:pt x="5223275" y="2396101"/>
                    <a:pt x="5220934" y="2398442"/>
                  </a:cubicBezTo>
                  <a:cubicBezTo>
                    <a:pt x="5218592" y="2400783"/>
                    <a:pt x="5215417" y="2402099"/>
                    <a:pt x="5212106" y="2402099"/>
                  </a:cubicBezTo>
                  <a:lnTo>
                    <a:pt x="12484" y="2402099"/>
                  </a:lnTo>
                  <a:cubicBezTo>
                    <a:pt x="9173" y="2402099"/>
                    <a:pt x="5998" y="2400783"/>
                    <a:pt x="3657" y="2398442"/>
                  </a:cubicBezTo>
                  <a:cubicBezTo>
                    <a:pt x="1315" y="2396101"/>
                    <a:pt x="0" y="2392925"/>
                    <a:pt x="0" y="2389614"/>
                  </a:cubicBezTo>
                  <a:lnTo>
                    <a:pt x="0" y="12484"/>
                  </a:lnTo>
                  <a:cubicBezTo>
                    <a:pt x="0" y="9173"/>
                    <a:pt x="1315" y="5998"/>
                    <a:pt x="3657" y="3657"/>
                  </a:cubicBezTo>
                  <a:cubicBezTo>
                    <a:pt x="5998" y="1315"/>
                    <a:pt x="9173" y="0"/>
                    <a:pt x="12484" y="0"/>
                  </a:cubicBezTo>
                  <a:close/>
                </a:path>
              </a:pathLst>
            </a:custGeom>
            <a:solidFill>
              <a:srgbClr val="FDFDFD"/>
            </a:solidFill>
            <a:ln w="38100" cap="rnd">
              <a:solidFill>
                <a:srgbClr val="000B5D"/>
              </a:solidFill>
              <a:prstDash val="solid"/>
              <a:round/>
            </a:ln>
          </p:spPr>
        </p:sp>
        <p:sp>
          <p:nvSpPr>
            <p:cNvPr name="TextBox 7" id="7"/>
            <p:cNvSpPr txBox="true"/>
            <p:nvPr/>
          </p:nvSpPr>
          <p:spPr>
            <a:xfrm>
              <a:off x="0" y="-38100"/>
              <a:ext cx="5224590" cy="24401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3951197" y="2074148"/>
            <a:ext cx="10154812" cy="6769874"/>
          </a:xfrm>
          <a:custGeom>
            <a:avLst/>
            <a:gdLst/>
            <a:ahLst/>
            <a:cxnLst/>
            <a:rect r="r" b="b" t="t" l="l"/>
            <a:pathLst>
              <a:path h="6769874" w="10154812">
                <a:moveTo>
                  <a:pt x="0" y="0"/>
                </a:moveTo>
                <a:lnTo>
                  <a:pt x="10154811" y="0"/>
                </a:lnTo>
                <a:lnTo>
                  <a:pt x="10154811" y="6769874"/>
                </a:lnTo>
                <a:lnTo>
                  <a:pt x="0" y="6769874"/>
                </a:lnTo>
                <a:lnTo>
                  <a:pt x="0" y="0"/>
                </a:lnTo>
                <a:close/>
              </a:path>
            </a:pathLst>
          </a:custGeom>
          <a:blipFill>
            <a:blip r:embed="rId2"/>
            <a:stretch>
              <a:fillRect l="0" t="0" r="0" b="0"/>
            </a:stretch>
          </a:blipFill>
        </p:spPr>
      </p:sp>
      <p:sp>
        <p:nvSpPr>
          <p:cNvPr name="TextBox 9" id="9"/>
          <p:cNvSpPr txBox="true"/>
          <p:nvPr/>
        </p:nvSpPr>
        <p:spPr>
          <a:xfrm rot="0">
            <a:off x="-314717" y="661907"/>
            <a:ext cx="11534018" cy="972405"/>
          </a:xfrm>
          <a:prstGeom prst="rect">
            <a:avLst/>
          </a:prstGeom>
        </p:spPr>
        <p:txBody>
          <a:bodyPr anchor="t" rtlCol="false" tIns="0" lIns="0" bIns="0" rIns="0">
            <a:spAutoFit/>
          </a:bodyPr>
          <a:lstStyle/>
          <a:p>
            <a:pPr algn="ctr">
              <a:lnSpc>
                <a:spcPts val="7827"/>
              </a:lnSpc>
            </a:pPr>
            <a:r>
              <a:rPr lang="en-US" sz="5591">
                <a:solidFill>
                  <a:srgbClr val="000B5D"/>
                </a:solidFill>
                <a:latin typeface="Rokkitt Bold"/>
              </a:rPr>
              <a:t>D. TÓM TẮT NỘI DUNG</a:t>
            </a:r>
          </a:p>
        </p:txBody>
      </p:sp>
      <p:sp>
        <p:nvSpPr>
          <p:cNvPr name="TextBox 10" id="10"/>
          <p:cNvSpPr txBox="true"/>
          <p:nvPr/>
        </p:nvSpPr>
        <p:spPr>
          <a:xfrm rot="0">
            <a:off x="17852231"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13239462" cy="744720"/>
          </a:xfrm>
        </p:grpSpPr>
        <p:sp>
          <p:nvSpPr>
            <p:cNvPr name="Freeform 3" id="3"/>
            <p:cNvSpPr/>
            <p:nvPr/>
          </p:nvSpPr>
          <p:spPr>
            <a:xfrm flipH="false" flipV="false" rot="0">
              <a:off x="0" y="0"/>
              <a:ext cx="13239462" cy="744720"/>
            </a:xfrm>
            <a:custGeom>
              <a:avLst/>
              <a:gdLst/>
              <a:ahLst/>
              <a:cxnLst/>
              <a:rect r="r" b="b" t="t" l="l"/>
              <a:pathLst>
                <a:path h="744720" w="13239462">
                  <a:moveTo>
                    <a:pt x="0" y="0"/>
                  </a:moveTo>
                  <a:lnTo>
                    <a:pt x="0" y="744720"/>
                  </a:lnTo>
                  <a:lnTo>
                    <a:pt x="13239462" y="744720"/>
                  </a:lnTo>
                  <a:lnTo>
                    <a:pt x="13239462" y="0"/>
                  </a:lnTo>
                  <a:lnTo>
                    <a:pt x="0" y="0"/>
                  </a:lnTo>
                  <a:close/>
                  <a:moveTo>
                    <a:pt x="13178501" y="683760"/>
                  </a:moveTo>
                  <a:lnTo>
                    <a:pt x="59690" y="683760"/>
                  </a:lnTo>
                  <a:lnTo>
                    <a:pt x="59690" y="59690"/>
                  </a:lnTo>
                  <a:lnTo>
                    <a:pt x="13178501" y="59690"/>
                  </a:lnTo>
                  <a:lnTo>
                    <a:pt x="13178501" y="683760"/>
                  </a:lnTo>
                  <a:close/>
                </a:path>
              </a:pathLst>
            </a:custGeom>
            <a:solidFill>
              <a:srgbClr val="000B5D"/>
            </a:solidFill>
          </p:spPr>
        </p:sp>
      </p:grpSp>
      <p:sp>
        <p:nvSpPr>
          <p:cNvPr name="AutoShape 4" id="4"/>
          <p:cNvSpPr/>
          <p:nvPr/>
        </p:nvSpPr>
        <p:spPr>
          <a:xfrm rot="0">
            <a:off x="0" y="0"/>
            <a:ext cx="1793897" cy="1028700"/>
          </a:xfrm>
          <a:prstGeom prst="rect">
            <a:avLst/>
          </a:prstGeom>
          <a:solidFill>
            <a:srgbClr val="000B5D"/>
          </a:solidFill>
        </p:spPr>
      </p:sp>
      <p:sp>
        <p:nvSpPr>
          <p:cNvPr name="Freeform 5" id="5"/>
          <p:cNvSpPr/>
          <p:nvPr/>
        </p:nvSpPr>
        <p:spPr>
          <a:xfrm flipH="false" flipV="false" rot="0">
            <a:off x="7496378" y="-86332"/>
            <a:ext cx="1185037" cy="1185037"/>
          </a:xfrm>
          <a:custGeom>
            <a:avLst/>
            <a:gdLst/>
            <a:ahLst/>
            <a:cxnLst/>
            <a:rect r="r" b="b" t="t" l="l"/>
            <a:pathLst>
              <a:path h="1185037" w="1185037">
                <a:moveTo>
                  <a:pt x="0" y="0"/>
                </a:moveTo>
                <a:lnTo>
                  <a:pt x="1185038" y="0"/>
                </a:lnTo>
                <a:lnTo>
                  <a:pt x="1185038"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4430" y="-86332"/>
            <a:ext cx="1185037" cy="1185037"/>
          </a:xfrm>
          <a:custGeom>
            <a:avLst/>
            <a:gdLst/>
            <a:ahLst/>
            <a:cxnLst/>
            <a:rect r="r" b="b" t="t" l="l"/>
            <a:pathLst>
              <a:path h="1185037" w="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35580" y="1770380"/>
            <a:ext cx="17016840" cy="6679566"/>
          </a:xfrm>
          <a:prstGeom prst="rect">
            <a:avLst/>
          </a:prstGeom>
        </p:spPr>
        <p:txBody>
          <a:bodyPr anchor="t" rtlCol="false" tIns="0" lIns="0" bIns="0" rIns="0">
            <a:spAutoFit/>
          </a:bodyPr>
          <a:lstStyle/>
          <a:p>
            <a:pPr algn="just">
              <a:lnSpc>
                <a:spcPts val="4059"/>
              </a:lnSpc>
            </a:pPr>
            <a:r>
              <a:rPr lang="en-US" sz="2899" spc="-57">
                <a:solidFill>
                  <a:srgbClr val="000B5D"/>
                </a:solidFill>
                <a:latin typeface="Rokkitt"/>
              </a:rPr>
              <a:t>[1] </a:t>
            </a:r>
            <a:r>
              <a:rPr lang="en-US" sz="2899" spc="-57">
                <a:solidFill>
                  <a:srgbClr val="000B5D"/>
                </a:solidFill>
                <a:latin typeface="Rokkitt"/>
                <a:hlinkClick r:id="rId4" tooltip="https://www.sciencedirect.com/science/article/pii/S2405918822000095"/>
              </a:rPr>
              <a:t>V. Moscato, A. Picariello, and G. Sperlí, “A benchmark of machine learning approaches for credit score prediction,” Expert Syst. Appl., vol. 165, p. 113986, Mar. 2021, doi: 10.1016/j.eswa.2020.113986.</a:t>
            </a:r>
          </a:p>
          <a:p>
            <a:pPr algn="just">
              <a:lnSpc>
                <a:spcPts val="4059"/>
              </a:lnSpc>
            </a:pPr>
            <a:r>
              <a:rPr lang="en-US" sz="2899" spc="-57">
                <a:solidFill>
                  <a:srgbClr val="000B5D"/>
                </a:solidFill>
                <a:latin typeface="Rokkitt"/>
              </a:rPr>
              <a:t>[2] </a:t>
            </a:r>
            <a:r>
              <a:rPr lang="en-US" sz="2899" spc="-57">
                <a:solidFill>
                  <a:srgbClr val="000B5D"/>
                </a:solidFill>
                <a:latin typeface="Rokkitt"/>
                <a:hlinkClick r:id="rId5" tooltip="https://www.mdpi.com/2071-1050/14/12/7243"/>
              </a:rPr>
              <a:t>K. Tabianan, S. Velu, and V. Ravi, “K-Means Clustering Approach for Intelligent Customer Segmentation Using Customer Purchase Behavior Data,” Sustainability, vol. 14, no. 12, Art. no. 12, Jan. 2022, doi: 10.3390/su14127243.</a:t>
            </a:r>
          </a:p>
          <a:p>
            <a:pPr algn="just">
              <a:lnSpc>
                <a:spcPts val="4059"/>
              </a:lnSpc>
            </a:pPr>
            <a:r>
              <a:rPr lang="en-US" sz="2899" spc="-57">
                <a:solidFill>
                  <a:srgbClr val="000B5D"/>
                </a:solidFill>
                <a:latin typeface="Rokkitt"/>
              </a:rPr>
              <a:t>[3] </a:t>
            </a:r>
            <a:r>
              <a:rPr lang="en-US" sz="2899" spc="-57">
                <a:solidFill>
                  <a:srgbClr val="000B5D"/>
                </a:solidFill>
                <a:latin typeface="Rokkitt"/>
                <a:hlinkClick r:id="rId6" tooltip="https://www.sciencedirect.com/science/article/abs/pii/S0957417404001782"/>
              </a:rPr>
              <a:t>T.-S. Lee and I.-F. Chen, “A two-stage hybrid credit scoring model using artificial neural networks and multivariate adaptive regression splines,” Expert Syst. Appl., vol. 28, no. 4, pp. 743–752, May 2005, doi: 10.1016/j.eswa.2004.12.031.</a:t>
            </a:r>
          </a:p>
          <a:p>
            <a:pPr algn="just">
              <a:lnSpc>
                <a:spcPts val="4059"/>
              </a:lnSpc>
            </a:pPr>
            <a:r>
              <a:rPr lang="en-US" sz="2899" spc="-57">
                <a:solidFill>
                  <a:srgbClr val="000B5D"/>
                </a:solidFill>
                <a:latin typeface="Rokkitt"/>
              </a:rPr>
              <a:t>[4] </a:t>
            </a:r>
            <a:r>
              <a:rPr lang="en-US" sz="2899" spc="-57">
                <a:solidFill>
                  <a:srgbClr val="000B5D"/>
                </a:solidFill>
                <a:latin typeface="Rokkitt"/>
                <a:hlinkClick r:id="rId7" tooltip="https://itnavi.com.vn/blog/neural-network-la-gi"/>
              </a:rPr>
              <a:t>“Tổng quan về Neural Network(mạng Nơ Ron nhân tạo) là gì?” Accessed: May 07, 2024. [Online].</a:t>
            </a:r>
          </a:p>
          <a:p>
            <a:pPr algn="just">
              <a:lnSpc>
                <a:spcPts val="4059"/>
              </a:lnSpc>
            </a:pPr>
            <a:r>
              <a:rPr lang="en-US" sz="2899" spc="-57">
                <a:solidFill>
                  <a:srgbClr val="000B5D"/>
                </a:solidFill>
                <a:latin typeface="Rokkitt"/>
              </a:rPr>
              <a:t>[5] </a:t>
            </a:r>
            <a:r>
              <a:rPr lang="en-US" sz="2899" spc="-57">
                <a:solidFill>
                  <a:srgbClr val="000B5D"/>
                </a:solidFill>
                <a:latin typeface="Rokkitt"/>
                <a:hlinkClick r:id="rId8" tooltip="https://blog.vietnamlab.vn/untitled-11/"/>
              </a:rPr>
              <a:t>“Hiểu nhanh về thuật toán K-means Clustering - Bài toán phân cụm qua ví dụ đơn giản | GMO-Z.com Vietnam Lab Center.” Accessed: May 07, 2024. [Online].</a:t>
            </a:r>
            <a:r>
              <a:rPr lang="en-US" sz="2899" spc="-57">
                <a:solidFill>
                  <a:srgbClr val="000B5D"/>
                </a:solidFill>
                <a:latin typeface="Rokkitt"/>
              </a:rPr>
              <a:t> </a:t>
            </a:r>
          </a:p>
          <a:p>
            <a:pPr algn="just">
              <a:lnSpc>
                <a:spcPts val="4059"/>
              </a:lnSpc>
            </a:pPr>
            <a:r>
              <a:rPr lang="en-US" sz="2899" spc="-57">
                <a:solidFill>
                  <a:srgbClr val="000B5D"/>
                </a:solidFill>
                <a:latin typeface="Rokkitt"/>
              </a:rPr>
              <a:t>[6] </a:t>
            </a:r>
            <a:r>
              <a:rPr lang="en-US" sz="2899" spc="-57">
                <a:solidFill>
                  <a:srgbClr val="000B5D"/>
                </a:solidFill>
                <a:latin typeface="Rokkitt"/>
                <a:hlinkClick r:id="rId9" tooltip="https://solutionias.com/mang-no-ron-nhan-tao-khai-niem-cau-truc-ung-dung/"/>
              </a:rPr>
              <a:t>“Mạng nơ ron nhân tạo: Khái niệm, cấu trúc và ứng dụng trong thực tế - Smart Factory.” Accessed: May 07, 2024. [Online]. </a:t>
            </a:r>
          </a:p>
          <a:p>
            <a:pPr algn="just">
              <a:lnSpc>
                <a:spcPts val="4059"/>
              </a:lnSpc>
            </a:pPr>
          </a:p>
        </p:txBody>
      </p:sp>
      <p:sp>
        <p:nvSpPr>
          <p:cNvPr name="TextBox 8" id="8"/>
          <p:cNvSpPr txBox="true"/>
          <p:nvPr/>
        </p:nvSpPr>
        <p:spPr>
          <a:xfrm rot="0">
            <a:off x="3376991" y="56295"/>
            <a:ext cx="11534018" cy="972405"/>
          </a:xfrm>
          <a:prstGeom prst="rect">
            <a:avLst/>
          </a:prstGeom>
        </p:spPr>
        <p:txBody>
          <a:bodyPr anchor="t" rtlCol="false" tIns="0" lIns="0" bIns="0" rIns="0">
            <a:spAutoFit/>
          </a:bodyPr>
          <a:lstStyle/>
          <a:p>
            <a:pPr algn="ctr">
              <a:lnSpc>
                <a:spcPts val="7827"/>
              </a:lnSpc>
            </a:pPr>
            <a:r>
              <a:rPr lang="en-US" sz="5591">
                <a:solidFill>
                  <a:srgbClr val="000B5D"/>
                </a:solidFill>
                <a:latin typeface="Rokkitt Bold"/>
              </a:rPr>
              <a:t>E. TÀI LIỆU THAM KHẢO</a:t>
            </a:r>
          </a:p>
        </p:txBody>
      </p:sp>
      <p:sp>
        <p:nvSpPr>
          <p:cNvPr name="TextBox 9" id="9"/>
          <p:cNvSpPr txBox="true"/>
          <p:nvPr/>
        </p:nvSpPr>
        <p:spPr>
          <a:xfrm rot="0">
            <a:off x="8926116" y="9772650"/>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49312" y="-573763"/>
            <a:ext cx="11434572" cy="11434527"/>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2682" t="0" r="-22682" b="0"/>
              </a:stretch>
            </a:blipFill>
          </p:spPr>
        </p:sp>
      </p:grpSp>
      <p:grpSp>
        <p:nvGrpSpPr>
          <p:cNvPr name="Group 4" id="4"/>
          <p:cNvGrpSpPr/>
          <p:nvPr/>
        </p:nvGrpSpPr>
        <p:grpSpPr>
          <a:xfrm rot="0">
            <a:off x="10938897" y="7554903"/>
            <a:ext cx="7009358" cy="1398154"/>
            <a:chOff x="0" y="0"/>
            <a:chExt cx="9345810" cy="1864205"/>
          </a:xfrm>
        </p:grpSpPr>
        <p:grpSp>
          <p:nvGrpSpPr>
            <p:cNvPr name="Group 5" id="5"/>
            <p:cNvGrpSpPr/>
            <p:nvPr/>
          </p:nvGrpSpPr>
          <p:grpSpPr>
            <a:xfrm rot="0">
              <a:off x="0" y="0"/>
              <a:ext cx="9345810" cy="1546271"/>
              <a:chOff x="0" y="0"/>
              <a:chExt cx="1250766" cy="206940"/>
            </a:xfrm>
          </p:grpSpPr>
          <p:sp>
            <p:nvSpPr>
              <p:cNvPr name="Freeform 6" id="6"/>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000B5D"/>
              </a:solidFill>
            </p:spPr>
          </p:sp>
          <p:sp>
            <p:nvSpPr>
              <p:cNvPr name="TextBox 7" id="7"/>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8" id="8"/>
            <p:cNvGrpSpPr/>
            <p:nvPr/>
          </p:nvGrpSpPr>
          <p:grpSpPr>
            <a:xfrm rot="0">
              <a:off x="4451974" y="1170495"/>
              <a:ext cx="4192850" cy="693710"/>
              <a:chOff x="0" y="0"/>
              <a:chExt cx="1250766" cy="206940"/>
            </a:xfrm>
          </p:grpSpPr>
          <p:sp>
            <p:nvSpPr>
              <p:cNvPr name="Freeform 9" id="9"/>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D8E5FA"/>
              </a:solidFill>
            </p:spPr>
          </p:sp>
          <p:sp>
            <p:nvSpPr>
              <p:cNvPr name="TextBox 10" id="10"/>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sp>
        <p:nvSpPr>
          <p:cNvPr name="TextBox 11" id="11"/>
          <p:cNvSpPr txBox="true"/>
          <p:nvPr/>
        </p:nvSpPr>
        <p:spPr>
          <a:xfrm rot="0">
            <a:off x="8556543" y="3180720"/>
            <a:ext cx="9026095" cy="1962780"/>
          </a:xfrm>
          <a:prstGeom prst="rect">
            <a:avLst/>
          </a:prstGeom>
        </p:spPr>
        <p:txBody>
          <a:bodyPr anchor="t" rtlCol="false" tIns="0" lIns="0" bIns="0" rIns="0">
            <a:spAutoFit/>
          </a:bodyPr>
          <a:lstStyle/>
          <a:p>
            <a:pPr algn="ctr">
              <a:lnSpc>
                <a:spcPts val="7840"/>
              </a:lnSpc>
            </a:pPr>
            <a:r>
              <a:rPr lang="en-US" sz="5600">
                <a:solidFill>
                  <a:srgbClr val="3275C5"/>
                </a:solidFill>
                <a:latin typeface="Rokkitt Semi-Bold"/>
              </a:rPr>
              <a:t>CẢM ƠN THẦY/CÔ VÀ CÁC BẠN ĐÃ LẮNG NGHE</a:t>
            </a:r>
          </a:p>
        </p:txBody>
      </p:sp>
      <p:sp>
        <p:nvSpPr>
          <p:cNvPr name="TextBox 12" id="12"/>
          <p:cNvSpPr txBox="true"/>
          <p:nvPr/>
        </p:nvSpPr>
        <p:spPr>
          <a:xfrm rot="0">
            <a:off x="12132093" y="7785735"/>
            <a:ext cx="4622964" cy="588010"/>
          </a:xfrm>
          <a:prstGeom prst="rect">
            <a:avLst/>
          </a:prstGeom>
        </p:spPr>
        <p:txBody>
          <a:bodyPr anchor="t" rtlCol="false" tIns="0" lIns="0" bIns="0" rIns="0">
            <a:spAutoFit/>
          </a:bodyPr>
          <a:lstStyle/>
          <a:p>
            <a:pPr algn="ctr">
              <a:lnSpc>
                <a:spcPts val="4519"/>
              </a:lnSpc>
            </a:pPr>
            <a:r>
              <a:rPr lang="en-US" sz="3999">
                <a:solidFill>
                  <a:srgbClr val="FCFEFF"/>
                </a:solidFill>
                <a:latin typeface="Source Sans Pro Bold"/>
              </a:rPr>
              <a:t>NHÓM 7</a:t>
            </a:r>
          </a:p>
        </p:txBody>
      </p:sp>
      <p:sp>
        <p:nvSpPr>
          <p:cNvPr name="Freeform 13" id="13"/>
          <p:cNvSpPr/>
          <p:nvPr/>
        </p:nvSpPr>
        <p:spPr>
          <a:xfrm flipH="true" flipV="false" rot="0">
            <a:off x="5358185" y="6461101"/>
            <a:ext cx="4391276" cy="3825899"/>
          </a:xfrm>
          <a:custGeom>
            <a:avLst/>
            <a:gdLst/>
            <a:ahLst/>
            <a:cxnLst/>
            <a:rect r="r" b="b" t="t" l="l"/>
            <a:pathLst>
              <a:path h="3825899" w="4391276">
                <a:moveTo>
                  <a:pt x="4391275" y="0"/>
                </a:moveTo>
                <a:lnTo>
                  <a:pt x="0" y="0"/>
                </a:lnTo>
                <a:lnTo>
                  <a:pt x="0" y="3825899"/>
                </a:lnTo>
                <a:lnTo>
                  <a:pt x="4391275" y="3825899"/>
                </a:lnTo>
                <a:lnTo>
                  <a:pt x="4391275" y="0"/>
                </a:lnTo>
                <a:close/>
              </a:path>
            </a:pathLst>
          </a:custGeom>
          <a:blipFill>
            <a:blip r:embed="rId3"/>
            <a:stretch>
              <a:fillRect l="0" t="0" r="0" b="0"/>
            </a:stretch>
          </a:blipFill>
        </p:spPr>
      </p:sp>
      <p:grpSp>
        <p:nvGrpSpPr>
          <p:cNvPr name="Group 14" id="14"/>
          <p:cNvGrpSpPr/>
          <p:nvPr/>
        </p:nvGrpSpPr>
        <p:grpSpPr>
          <a:xfrm rot="0">
            <a:off x="14234417" y="-1711588"/>
            <a:ext cx="4185210" cy="2172476"/>
            <a:chOff x="0" y="0"/>
            <a:chExt cx="1345639" cy="698500"/>
          </a:xfrm>
        </p:grpSpPr>
        <p:sp>
          <p:nvSpPr>
            <p:cNvPr name="Freeform 15" id="1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CADDFF"/>
            </a:solidFill>
          </p:spPr>
        </p:sp>
        <p:sp>
          <p:nvSpPr>
            <p:cNvPr name="TextBox 16" id="16"/>
            <p:cNvSpPr txBox="true"/>
            <p:nvPr/>
          </p:nvSpPr>
          <p:spPr>
            <a:xfrm>
              <a:off x="114300" y="38100"/>
              <a:ext cx="1117039" cy="66040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6327022" y="-286442"/>
            <a:ext cx="2511232" cy="1494660"/>
            <a:chOff x="0" y="0"/>
            <a:chExt cx="1173575" cy="698500"/>
          </a:xfrm>
        </p:grpSpPr>
        <p:sp>
          <p:nvSpPr>
            <p:cNvPr name="Freeform 18" id="18"/>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9" id="19"/>
            <p:cNvSpPr txBox="true"/>
            <p:nvPr/>
          </p:nvSpPr>
          <p:spPr>
            <a:xfrm>
              <a:off x="114300" y="38100"/>
              <a:ext cx="944975" cy="660400"/>
            </a:xfrm>
            <a:prstGeom prst="rect">
              <a:avLst/>
            </a:prstGeom>
          </p:spPr>
          <p:txBody>
            <a:bodyPr anchor="ctr" rtlCol="false" tIns="50800" lIns="50800" bIns="50800" rIns="50800"/>
            <a:lstStyle/>
            <a:p>
              <a:pPr algn="ctr">
                <a:lnSpc>
                  <a:spcPts val="2376"/>
                </a:lnSpc>
              </a:pPr>
            </a:p>
          </p:txBody>
        </p:sp>
      </p:grpSp>
      <p:sp>
        <p:nvSpPr>
          <p:cNvPr name="TextBox 20" id="20"/>
          <p:cNvSpPr txBox="true"/>
          <p:nvPr/>
        </p:nvSpPr>
        <p:spPr>
          <a:xfrm rot="0">
            <a:off x="8926116" y="9682883"/>
            <a:ext cx="435769"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46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000B5D"/>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254688" y="545071"/>
            <a:ext cx="8959050" cy="862483"/>
          </a:xfrm>
          <a:prstGeom prst="rect">
            <a:avLst/>
          </a:prstGeom>
        </p:spPr>
        <p:txBody>
          <a:bodyPr anchor="t" rtlCol="false" tIns="0" lIns="0" bIns="0" rIns="0">
            <a:spAutoFit/>
          </a:bodyPr>
          <a:lstStyle/>
          <a:p>
            <a:pPr algn="ctr">
              <a:lnSpc>
                <a:spcPts val="7006"/>
              </a:lnSpc>
            </a:pPr>
            <a:r>
              <a:rPr lang="en-US" sz="5004">
                <a:solidFill>
                  <a:srgbClr val="000B5D"/>
                </a:solidFill>
                <a:latin typeface="Rokkitt Bold"/>
              </a:rPr>
              <a:t>A1. Tên đề tài</a:t>
            </a:r>
          </a:p>
        </p:txBody>
      </p:sp>
      <p:sp>
        <p:nvSpPr>
          <p:cNvPr name="Freeform 6" id="6"/>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2"/>
            <a:stretch>
              <a:fillRect l="0" t="0" r="0" b="0"/>
            </a:stretch>
          </a:blipFill>
        </p:spPr>
      </p:sp>
      <p:sp>
        <p:nvSpPr>
          <p:cNvPr name="TextBox 7" id="7"/>
          <p:cNvSpPr txBox="true"/>
          <p:nvPr/>
        </p:nvSpPr>
        <p:spPr>
          <a:xfrm rot="0">
            <a:off x="5599298" y="5334000"/>
            <a:ext cx="11437310" cy="3981117"/>
          </a:xfrm>
          <a:prstGeom prst="rect">
            <a:avLst/>
          </a:prstGeom>
        </p:spPr>
        <p:txBody>
          <a:bodyPr anchor="t" rtlCol="false" tIns="0" lIns="0" bIns="0" rIns="0">
            <a:spAutoFit/>
          </a:bodyPr>
          <a:lstStyle/>
          <a:p>
            <a:pPr algn="just">
              <a:lnSpc>
                <a:spcPts val="5268"/>
              </a:lnSpc>
            </a:pPr>
            <a:r>
              <a:rPr lang="en-US" sz="3763">
                <a:solidFill>
                  <a:srgbClr val="000B5D"/>
                </a:solidFill>
                <a:latin typeface="Rokkitt Medium"/>
              </a:rPr>
              <a:t>CREDIT SCORING MODEL FOR FINDING POTENTIAL CUSTOMERS THAT COMBINES THE USE OF ARTIFICIAL NEURAL NETWORKS, MULTIVARIATE ADAPTIVE REGRESSION SPLINES AND K-MEANS CLUSTERING</a:t>
            </a:r>
          </a:p>
          <a:p>
            <a:pPr algn="just" marL="0" indent="0" lvl="0">
              <a:lnSpc>
                <a:spcPts val="5268"/>
              </a:lnSpc>
              <a:spcBef>
                <a:spcPct val="0"/>
              </a:spcBef>
            </a:pPr>
          </a:p>
        </p:txBody>
      </p:sp>
      <p:sp>
        <p:nvSpPr>
          <p:cNvPr name="TextBox 8" id="8"/>
          <p:cNvSpPr txBox="true"/>
          <p:nvPr/>
        </p:nvSpPr>
        <p:spPr>
          <a:xfrm rot="0">
            <a:off x="5599298" y="1840178"/>
            <a:ext cx="11437310" cy="2647617"/>
          </a:xfrm>
          <a:prstGeom prst="rect">
            <a:avLst/>
          </a:prstGeom>
        </p:spPr>
        <p:txBody>
          <a:bodyPr anchor="t" rtlCol="false" tIns="0" lIns="0" bIns="0" rIns="0">
            <a:spAutoFit/>
          </a:bodyPr>
          <a:lstStyle/>
          <a:p>
            <a:pPr algn="just" marL="0" indent="0" lvl="0">
              <a:lnSpc>
                <a:spcPts val="5268"/>
              </a:lnSpc>
              <a:spcBef>
                <a:spcPct val="0"/>
              </a:spcBef>
            </a:pPr>
            <a:r>
              <a:rPr lang="en-US" sz="3763">
                <a:solidFill>
                  <a:srgbClr val="000B5D"/>
                </a:solidFill>
                <a:latin typeface="Rokkitt Medium"/>
              </a:rPr>
              <a:t>MÔ HÌNH CHẤM ĐIỂM TÍN DỤNG ĐỂ TÌM KIẾM KHÁCH HÀNG TIỀM NĂNG KẾT HỢP SỬ DỤNG MẠNG THẦN KINH NHÂN TẠO, CÁC ĐƯỜNG HỒI QUY THÍCH ỨNG ĐA BIẾN VÀ PHÂN CỤM K-MEANS</a:t>
            </a:r>
          </a:p>
        </p:txBody>
      </p:sp>
      <p:sp>
        <p:nvSpPr>
          <p:cNvPr name="TextBox 9" id="9"/>
          <p:cNvSpPr txBox="true"/>
          <p:nvPr/>
        </p:nvSpPr>
        <p:spPr>
          <a:xfrm rot="0">
            <a:off x="18070116" y="9772650"/>
            <a:ext cx="2178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000B5D"/>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5633682" y="2163887"/>
            <a:ext cx="7315200" cy="1801368"/>
          </a:xfrm>
          <a:custGeom>
            <a:avLst/>
            <a:gdLst/>
            <a:ahLst/>
            <a:cxnLst/>
            <a:rect r="r" b="b" t="t" l="l"/>
            <a:pathLst>
              <a:path h="1801368" w="7315200">
                <a:moveTo>
                  <a:pt x="0" y="0"/>
                </a:moveTo>
                <a:lnTo>
                  <a:pt x="7315200" y="0"/>
                </a:lnTo>
                <a:lnTo>
                  <a:pt x="7315200" y="1801368"/>
                </a:lnTo>
                <a:lnTo>
                  <a:pt x="0" y="1801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81796" y="2744027"/>
            <a:ext cx="3870936" cy="975798"/>
          </a:xfrm>
          <a:custGeom>
            <a:avLst/>
            <a:gdLst/>
            <a:ahLst/>
            <a:cxnLst/>
            <a:rect r="r" b="b" t="t" l="l"/>
            <a:pathLst>
              <a:path h="975798" w="3870936">
                <a:moveTo>
                  <a:pt x="0" y="0"/>
                </a:moveTo>
                <a:lnTo>
                  <a:pt x="3870936" y="0"/>
                </a:lnTo>
                <a:lnTo>
                  <a:pt x="3870936" y="975799"/>
                </a:lnTo>
                <a:lnTo>
                  <a:pt x="0" y="975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675888" y="6757190"/>
            <a:ext cx="7718405" cy="1900657"/>
          </a:xfrm>
          <a:custGeom>
            <a:avLst/>
            <a:gdLst/>
            <a:ahLst/>
            <a:cxnLst/>
            <a:rect r="r" b="b" t="t" l="l"/>
            <a:pathLst>
              <a:path h="1900657" w="7718405">
                <a:moveTo>
                  <a:pt x="7718405" y="0"/>
                </a:moveTo>
                <a:lnTo>
                  <a:pt x="0" y="0"/>
                </a:lnTo>
                <a:lnTo>
                  <a:pt x="0" y="1900658"/>
                </a:lnTo>
                <a:lnTo>
                  <a:pt x="7718405" y="1900658"/>
                </a:lnTo>
                <a:lnTo>
                  <a:pt x="7718405" y="0"/>
                </a:lnTo>
                <a:close/>
              </a:path>
            </a:pathLst>
          </a:custGeom>
          <a:blipFill>
            <a:blip r:embed="rId6"/>
            <a:stretch>
              <a:fillRect l="0" t="0" r="0" b="0"/>
            </a:stretch>
          </a:blipFill>
        </p:spPr>
      </p:sp>
      <p:sp>
        <p:nvSpPr>
          <p:cNvPr name="TextBox 8" id="8"/>
          <p:cNvSpPr txBox="true"/>
          <p:nvPr/>
        </p:nvSpPr>
        <p:spPr>
          <a:xfrm rot="0">
            <a:off x="3717264" y="4294254"/>
            <a:ext cx="6477761" cy="572245"/>
          </a:xfrm>
          <a:prstGeom prst="rect">
            <a:avLst/>
          </a:prstGeom>
        </p:spPr>
        <p:txBody>
          <a:bodyPr anchor="t" rtlCol="false" tIns="0" lIns="0" bIns="0" rIns="0">
            <a:spAutoFit/>
          </a:bodyPr>
          <a:lstStyle/>
          <a:p>
            <a:pPr algn="ctr" marL="0" indent="0" lvl="0">
              <a:lnSpc>
                <a:spcPts val="4683"/>
              </a:lnSpc>
              <a:spcBef>
                <a:spcPct val="0"/>
              </a:spcBef>
            </a:pPr>
            <a:r>
              <a:rPr lang="en-US" sz="3345" strike="noStrike" u="none">
                <a:solidFill>
                  <a:srgbClr val="FFFFFF"/>
                </a:solidFill>
                <a:latin typeface="Tomorrow"/>
              </a:rPr>
              <a:t>PRIVACY AND DATA CONCERNS</a:t>
            </a:r>
          </a:p>
        </p:txBody>
      </p:sp>
      <p:sp>
        <p:nvSpPr>
          <p:cNvPr name="Freeform 9" id="9"/>
          <p:cNvSpPr/>
          <p:nvPr/>
        </p:nvSpPr>
        <p:spPr>
          <a:xfrm flipH="true" flipV="true" rot="0">
            <a:off x="10610515" y="7213038"/>
            <a:ext cx="3870936" cy="975798"/>
          </a:xfrm>
          <a:custGeom>
            <a:avLst/>
            <a:gdLst/>
            <a:ahLst/>
            <a:cxnLst/>
            <a:rect r="r" b="b" t="t" l="l"/>
            <a:pathLst>
              <a:path h="975798" w="3870936">
                <a:moveTo>
                  <a:pt x="3870936" y="975798"/>
                </a:moveTo>
                <a:lnTo>
                  <a:pt x="0" y="975798"/>
                </a:lnTo>
                <a:lnTo>
                  <a:pt x="0" y="0"/>
                </a:lnTo>
                <a:lnTo>
                  <a:pt x="3870936" y="0"/>
                </a:lnTo>
                <a:lnTo>
                  <a:pt x="3870936" y="9757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4481451" y="5867517"/>
            <a:ext cx="2777849" cy="2691041"/>
          </a:xfrm>
          <a:custGeom>
            <a:avLst/>
            <a:gdLst/>
            <a:ahLst/>
            <a:cxnLst/>
            <a:rect r="r" b="b" t="t" l="l"/>
            <a:pathLst>
              <a:path h="2691041" w="2777849">
                <a:moveTo>
                  <a:pt x="2777849" y="0"/>
                </a:moveTo>
                <a:lnTo>
                  <a:pt x="0" y="0"/>
                </a:lnTo>
                <a:lnTo>
                  <a:pt x="0" y="2691041"/>
                </a:lnTo>
                <a:lnTo>
                  <a:pt x="2777849" y="2691041"/>
                </a:lnTo>
                <a:lnTo>
                  <a:pt x="2777849" y="0"/>
                </a:lnTo>
                <a:close/>
              </a:path>
            </a:pathLst>
          </a:custGeom>
          <a:blipFill>
            <a:blip r:embed="rId7"/>
            <a:stretch>
              <a:fillRect l="0" t="0" r="0" b="0"/>
            </a:stretch>
          </a:blipFill>
        </p:spPr>
      </p:sp>
      <p:sp>
        <p:nvSpPr>
          <p:cNvPr name="Freeform 11" id="11"/>
          <p:cNvSpPr/>
          <p:nvPr/>
        </p:nvSpPr>
        <p:spPr>
          <a:xfrm flipH="false" flipV="false" rot="0">
            <a:off x="1028700" y="1768213"/>
            <a:ext cx="2028800" cy="2592716"/>
          </a:xfrm>
          <a:custGeom>
            <a:avLst/>
            <a:gdLst/>
            <a:ahLst/>
            <a:cxnLst/>
            <a:rect r="r" b="b" t="t" l="l"/>
            <a:pathLst>
              <a:path h="2592716" w="2028800">
                <a:moveTo>
                  <a:pt x="0" y="0"/>
                </a:moveTo>
                <a:lnTo>
                  <a:pt x="2028800" y="0"/>
                </a:lnTo>
                <a:lnTo>
                  <a:pt x="2028800" y="2592716"/>
                </a:lnTo>
                <a:lnTo>
                  <a:pt x="0" y="2592716"/>
                </a:lnTo>
                <a:lnTo>
                  <a:pt x="0" y="0"/>
                </a:lnTo>
                <a:close/>
              </a:path>
            </a:pathLst>
          </a:custGeom>
          <a:blipFill>
            <a:blip r:embed="rId8"/>
            <a:stretch>
              <a:fillRect l="0" t="0" r="0" b="0"/>
            </a:stretch>
          </a:blipFill>
        </p:spPr>
      </p:sp>
      <p:sp>
        <p:nvSpPr>
          <p:cNvPr name="TextBox 12" id="12"/>
          <p:cNvSpPr txBox="true"/>
          <p:nvPr/>
        </p:nvSpPr>
        <p:spPr>
          <a:xfrm rot="0">
            <a:off x="4811757" y="2580442"/>
            <a:ext cx="8959050" cy="863483"/>
          </a:xfrm>
          <a:prstGeom prst="rect">
            <a:avLst/>
          </a:prstGeom>
        </p:spPr>
        <p:txBody>
          <a:bodyPr anchor="t" rtlCol="false" tIns="0" lIns="0" bIns="0" rIns="0">
            <a:spAutoFit/>
          </a:bodyPr>
          <a:lstStyle/>
          <a:p>
            <a:pPr algn="ctr">
              <a:lnSpc>
                <a:spcPts val="7006"/>
              </a:lnSpc>
            </a:pPr>
            <a:r>
              <a:rPr lang="en-US" sz="5004">
                <a:solidFill>
                  <a:srgbClr val="000B5D"/>
                </a:solidFill>
                <a:latin typeface="Rokkitt Medium"/>
              </a:rPr>
              <a:t>12 tháng </a:t>
            </a:r>
          </a:p>
        </p:txBody>
      </p:sp>
      <p:sp>
        <p:nvSpPr>
          <p:cNvPr name="TextBox 13" id="13"/>
          <p:cNvSpPr txBox="true"/>
          <p:nvPr/>
        </p:nvSpPr>
        <p:spPr>
          <a:xfrm rot="0">
            <a:off x="2055566" y="7232915"/>
            <a:ext cx="8959050" cy="820938"/>
          </a:xfrm>
          <a:prstGeom prst="rect">
            <a:avLst/>
          </a:prstGeom>
        </p:spPr>
        <p:txBody>
          <a:bodyPr anchor="t" rtlCol="false" tIns="0" lIns="0" bIns="0" rIns="0">
            <a:spAutoFit/>
          </a:bodyPr>
          <a:lstStyle/>
          <a:p>
            <a:pPr algn="ctr">
              <a:lnSpc>
                <a:spcPts val="6726"/>
              </a:lnSpc>
            </a:pPr>
            <a:r>
              <a:rPr lang="en-US" sz="4804">
                <a:solidFill>
                  <a:srgbClr val="000B5D"/>
                </a:solidFill>
                <a:latin typeface="Rokkitt Medium"/>
              </a:rPr>
              <a:t>200 triệu</a:t>
            </a:r>
          </a:p>
        </p:txBody>
      </p:sp>
      <p:sp>
        <p:nvSpPr>
          <p:cNvPr name="TextBox 14" id="14"/>
          <p:cNvSpPr txBox="true"/>
          <p:nvPr/>
        </p:nvSpPr>
        <p:spPr>
          <a:xfrm rot="0">
            <a:off x="9081707" y="643179"/>
            <a:ext cx="8959050" cy="896503"/>
          </a:xfrm>
          <a:prstGeom prst="rect">
            <a:avLst/>
          </a:prstGeom>
        </p:spPr>
        <p:txBody>
          <a:bodyPr anchor="t" rtlCol="false" tIns="0" lIns="0" bIns="0" rIns="0">
            <a:spAutoFit/>
          </a:bodyPr>
          <a:lstStyle/>
          <a:p>
            <a:pPr algn="ctr">
              <a:lnSpc>
                <a:spcPts val="7286"/>
              </a:lnSpc>
            </a:pPr>
            <a:r>
              <a:rPr lang="en-US" sz="5204">
                <a:solidFill>
                  <a:srgbClr val="000B5D"/>
                </a:solidFill>
                <a:latin typeface="Rokkitt Bold"/>
              </a:rPr>
              <a:t>A2. Thời gian thực hiện</a:t>
            </a:r>
          </a:p>
        </p:txBody>
      </p:sp>
      <p:sp>
        <p:nvSpPr>
          <p:cNvPr name="TextBox 15" id="15"/>
          <p:cNvSpPr txBox="true"/>
          <p:nvPr/>
        </p:nvSpPr>
        <p:spPr>
          <a:xfrm rot="0">
            <a:off x="-1056682" y="5399898"/>
            <a:ext cx="8959050" cy="896503"/>
          </a:xfrm>
          <a:prstGeom prst="rect">
            <a:avLst/>
          </a:prstGeom>
        </p:spPr>
        <p:txBody>
          <a:bodyPr anchor="t" rtlCol="false" tIns="0" lIns="0" bIns="0" rIns="0">
            <a:spAutoFit/>
          </a:bodyPr>
          <a:lstStyle/>
          <a:p>
            <a:pPr algn="ctr">
              <a:lnSpc>
                <a:spcPts val="7286"/>
              </a:lnSpc>
            </a:pPr>
            <a:r>
              <a:rPr lang="en-US" sz="5204">
                <a:solidFill>
                  <a:srgbClr val="000B5D"/>
                </a:solidFill>
                <a:latin typeface="Rokkitt Bold"/>
              </a:rPr>
              <a:t>A3. Tổng kinh phí</a:t>
            </a:r>
          </a:p>
        </p:txBody>
      </p:sp>
      <p:sp>
        <p:nvSpPr>
          <p:cNvPr name="TextBox 16" id="16"/>
          <p:cNvSpPr txBox="true"/>
          <p:nvPr/>
        </p:nvSpPr>
        <p:spPr>
          <a:xfrm rot="0">
            <a:off x="18070116" y="9772650"/>
            <a:ext cx="2178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75614" y="5286375"/>
            <a:ext cx="4441541" cy="4955694"/>
          </a:xfrm>
          <a:custGeom>
            <a:avLst/>
            <a:gdLst/>
            <a:ahLst/>
            <a:cxnLst/>
            <a:rect r="r" b="b" t="t" l="l"/>
            <a:pathLst>
              <a:path h="4955694" w="4441541">
                <a:moveTo>
                  <a:pt x="0" y="0"/>
                </a:moveTo>
                <a:lnTo>
                  <a:pt x="4441541" y="0"/>
                </a:lnTo>
                <a:lnTo>
                  <a:pt x="4441541" y="4955694"/>
                </a:lnTo>
                <a:lnTo>
                  <a:pt x="0" y="49556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24953" y="3900041"/>
            <a:ext cx="11534018" cy="1170526"/>
          </a:xfrm>
          <a:prstGeom prst="rect">
            <a:avLst/>
          </a:prstGeom>
        </p:spPr>
        <p:txBody>
          <a:bodyPr anchor="t" rtlCol="false" tIns="0" lIns="0" bIns="0" rIns="0">
            <a:spAutoFit/>
          </a:bodyPr>
          <a:lstStyle/>
          <a:p>
            <a:pPr algn="ctr">
              <a:lnSpc>
                <a:spcPts val="9507"/>
              </a:lnSpc>
            </a:pPr>
            <a:r>
              <a:rPr lang="en-US" sz="6791">
                <a:solidFill>
                  <a:srgbClr val="000B5D"/>
                </a:solidFill>
                <a:latin typeface="Rokkitt Bold"/>
              </a:rPr>
              <a:t>B. MÔ TẢ ĐỀ TÀI</a:t>
            </a:r>
          </a:p>
        </p:txBody>
      </p:sp>
      <p:sp>
        <p:nvSpPr>
          <p:cNvPr name="TextBox 4" id="4"/>
          <p:cNvSpPr txBox="true"/>
          <p:nvPr/>
        </p:nvSpPr>
        <p:spPr>
          <a:xfrm rot="0">
            <a:off x="9010105" y="-1049501"/>
            <a:ext cx="260747" cy="613642"/>
          </a:xfrm>
          <a:prstGeom prst="rect">
            <a:avLst/>
          </a:prstGeom>
        </p:spPr>
        <p:txBody>
          <a:bodyPr anchor="t" rtlCol="false" tIns="0" lIns="0" bIns="0" rIns="0">
            <a:spAutoFit/>
          </a:bodyPr>
          <a:lstStyle/>
          <a:p>
            <a:pPr algn="ctr">
              <a:lnSpc>
                <a:spcPts val="5027"/>
              </a:lnSpc>
            </a:pPr>
            <a:r>
              <a:rPr lang="en-US" sz="3590">
                <a:solidFill>
                  <a:srgbClr val="000000"/>
                </a:solidFill>
                <a:latin typeface="Noto Sans"/>
              </a:rPr>
              <a:t>1</a:t>
            </a:r>
          </a:p>
        </p:txBody>
      </p:sp>
      <p:sp>
        <p:nvSpPr>
          <p:cNvPr name="TextBox 5" id="5"/>
          <p:cNvSpPr txBox="true"/>
          <p:nvPr/>
        </p:nvSpPr>
        <p:spPr>
          <a:xfrm rot="0">
            <a:off x="18070116" y="9772650"/>
            <a:ext cx="2178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3898204" y="-563914"/>
            <a:ext cx="6767604" cy="3781399"/>
          </a:xfrm>
          <a:custGeom>
            <a:avLst/>
            <a:gdLst/>
            <a:ahLst/>
            <a:cxnLst/>
            <a:rect r="r" b="b" t="t" l="l"/>
            <a:pathLst>
              <a:path h="3781399" w="6767604">
                <a:moveTo>
                  <a:pt x="0" y="0"/>
                </a:moveTo>
                <a:lnTo>
                  <a:pt x="6767604" y="0"/>
                </a:lnTo>
                <a:lnTo>
                  <a:pt x="6767604" y="3781399"/>
                </a:lnTo>
                <a:lnTo>
                  <a:pt x="0" y="3781399"/>
                </a:lnTo>
                <a:lnTo>
                  <a:pt x="0" y="0"/>
                </a:lnTo>
                <a:close/>
              </a:path>
            </a:pathLst>
          </a:custGeom>
          <a:blipFill>
            <a:blip r:embed="rId2">
              <a:alphaModFix amt="69000"/>
            </a:blip>
            <a:stretch>
              <a:fillRect l="0" t="0" r="0" b="0"/>
            </a:stretch>
          </a:blipFill>
        </p:spPr>
      </p:sp>
      <p:sp>
        <p:nvSpPr>
          <p:cNvPr name="Freeform 3" id="3"/>
          <p:cNvSpPr/>
          <p:nvPr/>
        </p:nvSpPr>
        <p:spPr>
          <a:xfrm flipH="true" flipV="true" rot="-10800000">
            <a:off x="-203655" y="7617860"/>
            <a:ext cx="5871820" cy="3280879"/>
          </a:xfrm>
          <a:custGeom>
            <a:avLst/>
            <a:gdLst/>
            <a:ahLst/>
            <a:cxnLst/>
            <a:rect r="r" b="b" t="t" l="l"/>
            <a:pathLst>
              <a:path h="3280879" w="5871820">
                <a:moveTo>
                  <a:pt x="5871820" y="3280880"/>
                </a:moveTo>
                <a:lnTo>
                  <a:pt x="0" y="3280880"/>
                </a:lnTo>
                <a:lnTo>
                  <a:pt x="0" y="0"/>
                </a:lnTo>
                <a:lnTo>
                  <a:pt x="5871820" y="0"/>
                </a:lnTo>
                <a:lnTo>
                  <a:pt x="5871820" y="3280880"/>
                </a:lnTo>
                <a:close/>
              </a:path>
            </a:pathLst>
          </a:custGeom>
          <a:blipFill>
            <a:blip r:embed="rId2">
              <a:alphaModFix amt="69000"/>
            </a:blip>
            <a:stretch>
              <a:fillRect l="0" t="0" r="0" b="0"/>
            </a:stretch>
          </a:blipFill>
        </p:spPr>
      </p:sp>
      <p:sp>
        <p:nvSpPr>
          <p:cNvPr name="Freeform 4" id="4"/>
          <p:cNvSpPr/>
          <p:nvPr/>
        </p:nvSpPr>
        <p:spPr>
          <a:xfrm flipH="false" flipV="false" rot="0">
            <a:off x="8377205" y="4878375"/>
            <a:ext cx="1014930" cy="1123674"/>
          </a:xfrm>
          <a:custGeom>
            <a:avLst/>
            <a:gdLst/>
            <a:ahLst/>
            <a:cxnLst/>
            <a:rect r="r" b="b" t="t" l="l"/>
            <a:pathLst>
              <a:path h="1123674" w="1014930">
                <a:moveTo>
                  <a:pt x="0" y="0"/>
                </a:moveTo>
                <a:lnTo>
                  <a:pt x="1014931" y="0"/>
                </a:lnTo>
                <a:lnTo>
                  <a:pt x="1014931" y="1123674"/>
                </a:lnTo>
                <a:lnTo>
                  <a:pt x="0" y="1123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38929" y="4840099"/>
            <a:ext cx="1170121" cy="1101588"/>
          </a:xfrm>
          <a:custGeom>
            <a:avLst/>
            <a:gdLst/>
            <a:ahLst/>
            <a:cxnLst/>
            <a:rect r="r" b="b" t="t" l="l"/>
            <a:pathLst>
              <a:path h="1101588" w="1170121">
                <a:moveTo>
                  <a:pt x="0" y="0"/>
                </a:moveTo>
                <a:lnTo>
                  <a:pt x="1170121" y="0"/>
                </a:lnTo>
                <a:lnTo>
                  <a:pt x="1170121" y="1101588"/>
                </a:lnTo>
                <a:lnTo>
                  <a:pt x="0" y="1101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431008" y="4932178"/>
            <a:ext cx="1016067" cy="1016069"/>
            <a:chOff x="0" y="0"/>
            <a:chExt cx="1150718" cy="1150721"/>
          </a:xfrm>
        </p:grpSpPr>
        <p:sp>
          <p:nvSpPr>
            <p:cNvPr name="Freeform 7" id="7"/>
            <p:cNvSpPr/>
            <p:nvPr/>
          </p:nvSpPr>
          <p:spPr>
            <a:xfrm flipH="false" flipV="false" rot="0">
              <a:off x="0" y="0"/>
              <a:ext cx="1150620" cy="1150620"/>
            </a:xfrm>
            <a:custGeom>
              <a:avLst/>
              <a:gdLst/>
              <a:ahLst/>
              <a:cxnLst/>
              <a:rect r="r" b="b" t="t" l="l"/>
              <a:pathLst>
                <a:path h="1150620" w="1150620">
                  <a:moveTo>
                    <a:pt x="0" y="575310"/>
                  </a:moveTo>
                  <a:cubicBezTo>
                    <a:pt x="0" y="257556"/>
                    <a:pt x="257556" y="0"/>
                    <a:pt x="575310" y="0"/>
                  </a:cubicBezTo>
                  <a:cubicBezTo>
                    <a:pt x="893064" y="0"/>
                    <a:pt x="1150620" y="257556"/>
                    <a:pt x="1150620" y="575310"/>
                  </a:cubicBezTo>
                  <a:cubicBezTo>
                    <a:pt x="1150620" y="893064"/>
                    <a:pt x="893064" y="1150620"/>
                    <a:pt x="575310" y="1150620"/>
                  </a:cubicBezTo>
                  <a:cubicBezTo>
                    <a:pt x="257556" y="1150620"/>
                    <a:pt x="0" y="893064"/>
                    <a:pt x="0" y="575310"/>
                  </a:cubicBezTo>
                  <a:close/>
                  <a:moveTo>
                    <a:pt x="6604" y="575310"/>
                  </a:moveTo>
                  <a:cubicBezTo>
                    <a:pt x="6604" y="889381"/>
                    <a:pt x="261239" y="1144143"/>
                    <a:pt x="575437" y="1144143"/>
                  </a:cubicBezTo>
                  <a:cubicBezTo>
                    <a:pt x="889635" y="1144143"/>
                    <a:pt x="1144143" y="889508"/>
                    <a:pt x="1144143" y="575310"/>
                  </a:cubicBezTo>
                  <a:cubicBezTo>
                    <a:pt x="1144143" y="261112"/>
                    <a:pt x="889508" y="6604"/>
                    <a:pt x="575310" y="6604"/>
                  </a:cubicBezTo>
                  <a:cubicBezTo>
                    <a:pt x="261112" y="6604"/>
                    <a:pt x="6604" y="261239"/>
                    <a:pt x="6604" y="575310"/>
                  </a:cubicBezTo>
                  <a:close/>
                </a:path>
              </a:pathLst>
            </a:custGeom>
            <a:gradFill rotWithShape="true">
              <a:gsLst>
                <a:gs pos="31000">
                  <a:srgbClr val="25A6FC">
                    <a:alpha val="40000"/>
                  </a:srgbClr>
                </a:gs>
                <a:gs pos="100000">
                  <a:srgbClr val="02F8FF">
                    <a:alpha val="20000"/>
                  </a:srgbClr>
                </a:gs>
              </a:gsLst>
              <a:lin ang="16200000"/>
            </a:gradFill>
          </p:spPr>
        </p:sp>
      </p:grpSp>
      <p:grpSp>
        <p:nvGrpSpPr>
          <p:cNvPr name="Group 8" id="8"/>
          <p:cNvGrpSpPr/>
          <p:nvPr/>
        </p:nvGrpSpPr>
        <p:grpSpPr>
          <a:xfrm rot="0">
            <a:off x="8500508" y="5001677"/>
            <a:ext cx="877070" cy="877071"/>
            <a:chOff x="0" y="0"/>
            <a:chExt cx="993301" cy="993302"/>
          </a:xfrm>
        </p:grpSpPr>
        <p:sp>
          <p:nvSpPr>
            <p:cNvPr name="Freeform 9" id="9"/>
            <p:cNvSpPr/>
            <p:nvPr/>
          </p:nvSpPr>
          <p:spPr>
            <a:xfrm flipH="false" flipV="false" rot="0">
              <a:off x="0" y="0"/>
              <a:ext cx="993267" cy="993267"/>
            </a:xfrm>
            <a:custGeom>
              <a:avLst/>
              <a:gdLst/>
              <a:ahLst/>
              <a:cxnLst/>
              <a:rect r="r" b="b" t="t" l="l"/>
              <a:pathLst>
                <a:path h="993267" w="993267">
                  <a:moveTo>
                    <a:pt x="0" y="496697"/>
                  </a:moveTo>
                  <a:cubicBezTo>
                    <a:pt x="0" y="222377"/>
                    <a:pt x="222377" y="0"/>
                    <a:pt x="496697" y="0"/>
                  </a:cubicBezTo>
                  <a:cubicBezTo>
                    <a:pt x="771017" y="0"/>
                    <a:pt x="993267" y="222377"/>
                    <a:pt x="993267" y="496697"/>
                  </a:cubicBezTo>
                  <a:cubicBezTo>
                    <a:pt x="993267" y="771017"/>
                    <a:pt x="770890" y="993267"/>
                    <a:pt x="496697" y="993267"/>
                  </a:cubicBezTo>
                  <a:cubicBezTo>
                    <a:pt x="222504" y="993267"/>
                    <a:pt x="0" y="770890"/>
                    <a:pt x="0" y="496697"/>
                  </a:cubicBezTo>
                  <a:close/>
                </a:path>
              </a:pathLst>
            </a:custGeom>
            <a:solidFill>
              <a:srgbClr val="000B5D"/>
            </a:solidFill>
          </p:spPr>
        </p:sp>
      </p:grpSp>
      <p:sp>
        <p:nvSpPr>
          <p:cNvPr name="Freeform 10" id="10"/>
          <p:cNvSpPr/>
          <p:nvPr/>
        </p:nvSpPr>
        <p:spPr>
          <a:xfrm flipH="false" flipV="false" rot="0">
            <a:off x="8377205" y="7011616"/>
            <a:ext cx="1014930" cy="1123674"/>
          </a:xfrm>
          <a:custGeom>
            <a:avLst/>
            <a:gdLst/>
            <a:ahLst/>
            <a:cxnLst/>
            <a:rect r="r" b="b" t="t" l="l"/>
            <a:pathLst>
              <a:path h="1123674" w="1014930">
                <a:moveTo>
                  <a:pt x="0" y="0"/>
                </a:moveTo>
                <a:lnTo>
                  <a:pt x="1014931" y="0"/>
                </a:lnTo>
                <a:lnTo>
                  <a:pt x="1014931" y="1123675"/>
                </a:lnTo>
                <a:lnTo>
                  <a:pt x="0" y="1123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338929" y="6973340"/>
            <a:ext cx="1170121" cy="1101588"/>
          </a:xfrm>
          <a:custGeom>
            <a:avLst/>
            <a:gdLst/>
            <a:ahLst/>
            <a:cxnLst/>
            <a:rect r="r" b="b" t="t" l="l"/>
            <a:pathLst>
              <a:path h="1101588" w="1170121">
                <a:moveTo>
                  <a:pt x="0" y="0"/>
                </a:moveTo>
                <a:lnTo>
                  <a:pt x="1170121" y="0"/>
                </a:lnTo>
                <a:lnTo>
                  <a:pt x="1170121" y="1101588"/>
                </a:lnTo>
                <a:lnTo>
                  <a:pt x="0" y="1101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8431008" y="7065419"/>
            <a:ext cx="1016067" cy="1016069"/>
            <a:chOff x="0" y="0"/>
            <a:chExt cx="1150718" cy="1150721"/>
          </a:xfrm>
        </p:grpSpPr>
        <p:sp>
          <p:nvSpPr>
            <p:cNvPr name="Freeform 13" id="13"/>
            <p:cNvSpPr/>
            <p:nvPr/>
          </p:nvSpPr>
          <p:spPr>
            <a:xfrm flipH="false" flipV="false" rot="0">
              <a:off x="0" y="0"/>
              <a:ext cx="1150620" cy="1150620"/>
            </a:xfrm>
            <a:custGeom>
              <a:avLst/>
              <a:gdLst/>
              <a:ahLst/>
              <a:cxnLst/>
              <a:rect r="r" b="b" t="t" l="l"/>
              <a:pathLst>
                <a:path h="1150620" w="1150620">
                  <a:moveTo>
                    <a:pt x="0" y="575310"/>
                  </a:moveTo>
                  <a:cubicBezTo>
                    <a:pt x="0" y="257556"/>
                    <a:pt x="257556" y="0"/>
                    <a:pt x="575310" y="0"/>
                  </a:cubicBezTo>
                  <a:cubicBezTo>
                    <a:pt x="893064" y="0"/>
                    <a:pt x="1150620" y="257556"/>
                    <a:pt x="1150620" y="575310"/>
                  </a:cubicBezTo>
                  <a:cubicBezTo>
                    <a:pt x="1150620" y="893064"/>
                    <a:pt x="893064" y="1150620"/>
                    <a:pt x="575310" y="1150620"/>
                  </a:cubicBezTo>
                  <a:cubicBezTo>
                    <a:pt x="257556" y="1150620"/>
                    <a:pt x="0" y="893064"/>
                    <a:pt x="0" y="575310"/>
                  </a:cubicBezTo>
                  <a:close/>
                  <a:moveTo>
                    <a:pt x="6604" y="575310"/>
                  </a:moveTo>
                  <a:cubicBezTo>
                    <a:pt x="6604" y="889381"/>
                    <a:pt x="261239" y="1144143"/>
                    <a:pt x="575437" y="1144143"/>
                  </a:cubicBezTo>
                  <a:cubicBezTo>
                    <a:pt x="889635" y="1144143"/>
                    <a:pt x="1144143" y="889508"/>
                    <a:pt x="1144143" y="575310"/>
                  </a:cubicBezTo>
                  <a:cubicBezTo>
                    <a:pt x="1144143" y="261112"/>
                    <a:pt x="889508" y="6604"/>
                    <a:pt x="575310" y="6604"/>
                  </a:cubicBezTo>
                  <a:cubicBezTo>
                    <a:pt x="261112" y="6604"/>
                    <a:pt x="6604" y="261239"/>
                    <a:pt x="6604" y="575310"/>
                  </a:cubicBezTo>
                  <a:close/>
                </a:path>
              </a:pathLst>
            </a:custGeom>
            <a:gradFill rotWithShape="true">
              <a:gsLst>
                <a:gs pos="31000">
                  <a:srgbClr val="25A6FC">
                    <a:alpha val="40000"/>
                  </a:srgbClr>
                </a:gs>
                <a:gs pos="100000">
                  <a:srgbClr val="02F8FF">
                    <a:alpha val="20000"/>
                  </a:srgbClr>
                </a:gs>
              </a:gsLst>
              <a:lin ang="16200000"/>
            </a:gradFill>
          </p:spPr>
        </p:sp>
      </p:grpSp>
      <p:grpSp>
        <p:nvGrpSpPr>
          <p:cNvPr name="Group 14" id="14"/>
          <p:cNvGrpSpPr/>
          <p:nvPr/>
        </p:nvGrpSpPr>
        <p:grpSpPr>
          <a:xfrm rot="0">
            <a:off x="8500508" y="7134918"/>
            <a:ext cx="877070" cy="877071"/>
            <a:chOff x="0" y="0"/>
            <a:chExt cx="993301" cy="993302"/>
          </a:xfrm>
        </p:grpSpPr>
        <p:sp>
          <p:nvSpPr>
            <p:cNvPr name="Freeform 15" id="15"/>
            <p:cNvSpPr/>
            <p:nvPr/>
          </p:nvSpPr>
          <p:spPr>
            <a:xfrm flipH="false" flipV="false" rot="0">
              <a:off x="0" y="0"/>
              <a:ext cx="993267" cy="993267"/>
            </a:xfrm>
            <a:custGeom>
              <a:avLst/>
              <a:gdLst/>
              <a:ahLst/>
              <a:cxnLst/>
              <a:rect r="r" b="b" t="t" l="l"/>
              <a:pathLst>
                <a:path h="993267" w="993267">
                  <a:moveTo>
                    <a:pt x="0" y="496697"/>
                  </a:moveTo>
                  <a:cubicBezTo>
                    <a:pt x="0" y="222377"/>
                    <a:pt x="222377" y="0"/>
                    <a:pt x="496697" y="0"/>
                  </a:cubicBezTo>
                  <a:cubicBezTo>
                    <a:pt x="771017" y="0"/>
                    <a:pt x="993267" y="222377"/>
                    <a:pt x="993267" y="496697"/>
                  </a:cubicBezTo>
                  <a:cubicBezTo>
                    <a:pt x="993267" y="771017"/>
                    <a:pt x="770890" y="993267"/>
                    <a:pt x="496697" y="993267"/>
                  </a:cubicBezTo>
                  <a:cubicBezTo>
                    <a:pt x="222504" y="993267"/>
                    <a:pt x="0" y="770890"/>
                    <a:pt x="0" y="496697"/>
                  </a:cubicBezTo>
                  <a:close/>
                </a:path>
              </a:pathLst>
            </a:custGeom>
            <a:solidFill>
              <a:srgbClr val="000B5D"/>
            </a:solidFill>
          </p:spPr>
        </p:sp>
      </p:grpSp>
      <p:grpSp>
        <p:nvGrpSpPr>
          <p:cNvPr name="Group 16" id="16"/>
          <p:cNvGrpSpPr/>
          <p:nvPr/>
        </p:nvGrpSpPr>
        <p:grpSpPr>
          <a:xfrm rot="0">
            <a:off x="7574484" y="5233314"/>
            <a:ext cx="413793" cy="413793"/>
            <a:chOff x="0" y="0"/>
            <a:chExt cx="468630" cy="468630"/>
          </a:xfrm>
        </p:grpSpPr>
        <p:sp>
          <p:nvSpPr>
            <p:cNvPr name="Freeform 17" id="17"/>
            <p:cNvSpPr/>
            <p:nvPr/>
          </p:nvSpPr>
          <p:spPr>
            <a:xfrm flipH="false" flipV="false" rot="0">
              <a:off x="0" y="0"/>
              <a:ext cx="468630" cy="468630"/>
            </a:xfrm>
            <a:custGeom>
              <a:avLst/>
              <a:gdLst/>
              <a:ahLst/>
              <a:cxnLst/>
              <a:rect r="r" b="b" t="t" l="l"/>
              <a:pathLst>
                <a:path h="468630" w="468630">
                  <a:moveTo>
                    <a:pt x="0" y="0"/>
                  </a:moveTo>
                  <a:lnTo>
                    <a:pt x="234315" y="0"/>
                  </a:lnTo>
                  <a:lnTo>
                    <a:pt x="468630" y="234315"/>
                  </a:lnTo>
                  <a:lnTo>
                    <a:pt x="234315" y="468630"/>
                  </a:lnTo>
                  <a:lnTo>
                    <a:pt x="0" y="468630"/>
                  </a:lnTo>
                  <a:lnTo>
                    <a:pt x="234315" y="234315"/>
                  </a:lnTo>
                  <a:close/>
                </a:path>
              </a:pathLst>
            </a:custGeom>
            <a:solidFill>
              <a:srgbClr val="000B5D"/>
            </a:solidFill>
          </p:spPr>
        </p:sp>
      </p:grpSp>
      <p:grpSp>
        <p:nvGrpSpPr>
          <p:cNvPr name="Group 18" id="18"/>
          <p:cNvGrpSpPr/>
          <p:nvPr/>
        </p:nvGrpSpPr>
        <p:grpSpPr>
          <a:xfrm rot="0">
            <a:off x="7574484" y="7480153"/>
            <a:ext cx="413793" cy="413793"/>
            <a:chOff x="0" y="0"/>
            <a:chExt cx="468630" cy="468630"/>
          </a:xfrm>
        </p:grpSpPr>
        <p:sp>
          <p:nvSpPr>
            <p:cNvPr name="Freeform 19" id="19"/>
            <p:cNvSpPr/>
            <p:nvPr/>
          </p:nvSpPr>
          <p:spPr>
            <a:xfrm flipH="false" flipV="false" rot="0">
              <a:off x="0" y="0"/>
              <a:ext cx="468630" cy="468630"/>
            </a:xfrm>
            <a:custGeom>
              <a:avLst/>
              <a:gdLst/>
              <a:ahLst/>
              <a:cxnLst/>
              <a:rect r="r" b="b" t="t" l="l"/>
              <a:pathLst>
                <a:path h="468630" w="468630">
                  <a:moveTo>
                    <a:pt x="0" y="0"/>
                  </a:moveTo>
                  <a:lnTo>
                    <a:pt x="234315" y="0"/>
                  </a:lnTo>
                  <a:lnTo>
                    <a:pt x="468630" y="234315"/>
                  </a:lnTo>
                  <a:lnTo>
                    <a:pt x="234315" y="468630"/>
                  </a:lnTo>
                  <a:lnTo>
                    <a:pt x="0" y="468630"/>
                  </a:lnTo>
                  <a:lnTo>
                    <a:pt x="234315" y="234315"/>
                  </a:lnTo>
                  <a:close/>
                </a:path>
              </a:pathLst>
            </a:custGeom>
            <a:solidFill>
              <a:srgbClr val="000B5D"/>
            </a:solidFill>
          </p:spPr>
        </p:sp>
      </p:grpSp>
      <p:grpSp>
        <p:nvGrpSpPr>
          <p:cNvPr name="Group 20" id="20"/>
          <p:cNvGrpSpPr/>
          <p:nvPr/>
        </p:nvGrpSpPr>
        <p:grpSpPr>
          <a:xfrm rot="0">
            <a:off x="1422695" y="2288947"/>
            <a:ext cx="5846343" cy="5846343"/>
            <a:chOff x="0" y="0"/>
            <a:chExt cx="7795125" cy="7795125"/>
          </a:xfrm>
        </p:grpSpPr>
        <p:sp>
          <p:nvSpPr>
            <p:cNvPr name="TextBox 21" id="21"/>
            <p:cNvSpPr txBox="true"/>
            <p:nvPr/>
          </p:nvSpPr>
          <p:spPr>
            <a:xfrm rot="0">
              <a:off x="1389205" y="3445773"/>
              <a:ext cx="6350387" cy="817853"/>
            </a:xfrm>
            <a:prstGeom prst="rect">
              <a:avLst/>
            </a:prstGeom>
          </p:spPr>
          <p:txBody>
            <a:bodyPr anchor="t" rtlCol="false" tIns="0" lIns="0" bIns="0" rIns="0">
              <a:spAutoFit/>
            </a:bodyPr>
            <a:lstStyle/>
            <a:p>
              <a:pPr algn="ctr">
                <a:lnSpc>
                  <a:spcPts val="5128"/>
                </a:lnSpc>
              </a:pPr>
              <a:r>
                <a:rPr lang="en-US" sz="3663" spc="183">
                  <a:solidFill>
                    <a:srgbClr val="FCFEFF"/>
                  </a:solidFill>
                  <a:latin typeface="Rokkitt Bold"/>
                </a:rPr>
                <a:t>B1.1 TỔNG QUAN</a:t>
              </a:r>
            </a:p>
          </p:txBody>
        </p:sp>
        <p:sp>
          <p:nvSpPr>
            <p:cNvPr name="Freeform 22" id="22"/>
            <p:cNvSpPr/>
            <p:nvPr/>
          </p:nvSpPr>
          <p:spPr>
            <a:xfrm flipH="false" flipV="false" rot="0">
              <a:off x="0" y="0"/>
              <a:ext cx="7795125" cy="7795125"/>
            </a:xfrm>
            <a:custGeom>
              <a:avLst/>
              <a:gdLst/>
              <a:ahLst/>
              <a:cxnLst/>
              <a:rect r="r" b="b" t="t" l="l"/>
              <a:pathLst>
                <a:path h="7795125" w="7795125">
                  <a:moveTo>
                    <a:pt x="0" y="0"/>
                  </a:moveTo>
                  <a:lnTo>
                    <a:pt x="7795125" y="0"/>
                  </a:lnTo>
                  <a:lnTo>
                    <a:pt x="7795125" y="7795125"/>
                  </a:lnTo>
                  <a:lnTo>
                    <a:pt x="0" y="77951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707427" y="1019013"/>
              <a:ext cx="6097079" cy="6097079"/>
            </a:xfrm>
            <a:custGeom>
              <a:avLst/>
              <a:gdLst/>
              <a:ahLst/>
              <a:cxnLst/>
              <a:rect r="r" b="b" t="t" l="l"/>
              <a:pathLst>
                <a:path h="6097079" w="6097079">
                  <a:moveTo>
                    <a:pt x="0" y="0"/>
                  </a:moveTo>
                  <a:lnTo>
                    <a:pt x="6097079" y="0"/>
                  </a:lnTo>
                  <a:lnTo>
                    <a:pt x="6097079" y="6097079"/>
                  </a:lnTo>
                  <a:lnTo>
                    <a:pt x="0" y="60970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489179" y="576570"/>
              <a:ext cx="6476556" cy="6476556"/>
            </a:xfrm>
            <a:custGeom>
              <a:avLst/>
              <a:gdLst/>
              <a:ahLst/>
              <a:cxnLst/>
              <a:rect r="r" b="b" t="t" l="l"/>
              <a:pathLst>
                <a:path h="6476556" w="6476556">
                  <a:moveTo>
                    <a:pt x="0" y="0"/>
                  </a:moveTo>
                  <a:lnTo>
                    <a:pt x="6476555" y="0"/>
                  </a:lnTo>
                  <a:lnTo>
                    <a:pt x="6476555" y="6476556"/>
                  </a:lnTo>
                  <a:lnTo>
                    <a:pt x="0" y="64765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5" id="25"/>
            <p:cNvGrpSpPr/>
            <p:nvPr/>
          </p:nvGrpSpPr>
          <p:grpSpPr>
            <a:xfrm rot="-2700000">
              <a:off x="1862653" y="1864216"/>
              <a:ext cx="4096651" cy="4096655"/>
              <a:chOff x="0" y="0"/>
              <a:chExt cx="3949815" cy="3949819"/>
            </a:xfrm>
          </p:grpSpPr>
          <p:sp>
            <p:nvSpPr>
              <p:cNvPr name="Freeform 26" id="26"/>
              <p:cNvSpPr/>
              <p:nvPr/>
            </p:nvSpPr>
            <p:spPr>
              <a:xfrm flipH="false" flipV="false" rot="0">
                <a:off x="0" y="0"/>
                <a:ext cx="3949700" cy="3949700"/>
              </a:xfrm>
              <a:custGeom>
                <a:avLst/>
                <a:gdLst/>
                <a:ahLst/>
                <a:cxnLst/>
                <a:rect r="r" b="b" t="t" l="l"/>
                <a:pathLst>
                  <a:path h="3949700" w="3949700">
                    <a:moveTo>
                      <a:pt x="0" y="1974850"/>
                    </a:moveTo>
                    <a:cubicBezTo>
                      <a:pt x="0" y="884174"/>
                      <a:pt x="884174" y="0"/>
                      <a:pt x="1974850" y="0"/>
                    </a:cubicBezTo>
                    <a:cubicBezTo>
                      <a:pt x="3065526" y="0"/>
                      <a:pt x="3949700" y="884174"/>
                      <a:pt x="3949700" y="1974850"/>
                    </a:cubicBezTo>
                    <a:cubicBezTo>
                      <a:pt x="3949700" y="3065526"/>
                      <a:pt x="3065526" y="3949700"/>
                      <a:pt x="1974850" y="3949700"/>
                    </a:cubicBezTo>
                    <a:cubicBezTo>
                      <a:pt x="884174" y="3949700"/>
                      <a:pt x="0" y="3065653"/>
                      <a:pt x="0" y="1974850"/>
                    </a:cubicBezTo>
                    <a:close/>
                    <a:moveTo>
                      <a:pt x="22606" y="1974850"/>
                    </a:moveTo>
                    <a:cubicBezTo>
                      <a:pt x="22606" y="3053080"/>
                      <a:pt x="896747" y="3927221"/>
                      <a:pt x="1974977" y="3927221"/>
                    </a:cubicBezTo>
                    <a:cubicBezTo>
                      <a:pt x="3053207" y="3927221"/>
                      <a:pt x="3927221" y="3053207"/>
                      <a:pt x="3927221" y="1974850"/>
                    </a:cubicBezTo>
                    <a:cubicBezTo>
                      <a:pt x="3927221" y="896493"/>
                      <a:pt x="3053207" y="22606"/>
                      <a:pt x="1974850" y="22606"/>
                    </a:cubicBezTo>
                    <a:cubicBezTo>
                      <a:pt x="896493" y="22606"/>
                      <a:pt x="22606" y="896620"/>
                      <a:pt x="22606" y="1974850"/>
                    </a:cubicBezTo>
                    <a:close/>
                  </a:path>
                </a:pathLst>
              </a:custGeom>
              <a:gradFill rotWithShape="true">
                <a:gsLst>
                  <a:gs pos="31000">
                    <a:srgbClr val="25A6FC">
                      <a:alpha val="40000"/>
                    </a:srgbClr>
                  </a:gs>
                  <a:gs pos="100000">
                    <a:srgbClr val="02F8FF">
                      <a:alpha val="20000"/>
                    </a:srgbClr>
                  </a:gs>
                </a:gsLst>
                <a:lin ang="16200000"/>
              </a:gradFill>
            </p:spPr>
          </p:sp>
        </p:grpSp>
        <p:sp>
          <p:nvSpPr>
            <p:cNvPr name="Freeform 27" id="27"/>
            <p:cNvSpPr/>
            <p:nvPr/>
          </p:nvSpPr>
          <p:spPr>
            <a:xfrm flipH="false" flipV="false" rot="0">
              <a:off x="572042" y="1584960"/>
              <a:ext cx="6055407" cy="6055407"/>
            </a:xfrm>
            <a:custGeom>
              <a:avLst/>
              <a:gdLst/>
              <a:ahLst/>
              <a:cxnLst/>
              <a:rect r="r" b="b" t="t" l="l"/>
              <a:pathLst>
                <a:path h="6055407" w="6055407">
                  <a:moveTo>
                    <a:pt x="0" y="0"/>
                  </a:moveTo>
                  <a:lnTo>
                    <a:pt x="6055407" y="0"/>
                  </a:lnTo>
                  <a:lnTo>
                    <a:pt x="6055407" y="6055407"/>
                  </a:lnTo>
                  <a:lnTo>
                    <a:pt x="0" y="60554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1931810" y="2890198"/>
              <a:ext cx="3931505" cy="1511148"/>
            </a:xfrm>
            <a:prstGeom prst="rect">
              <a:avLst/>
            </a:prstGeom>
          </p:spPr>
          <p:txBody>
            <a:bodyPr anchor="t" rtlCol="false" tIns="0" lIns="0" bIns="0" rIns="0">
              <a:spAutoFit/>
            </a:bodyPr>
            <a:lstStyle/>
            <a:p>
              <a:pPr algn="ctr">
                <a:lnSpc>
                  <a:spcPts val="4480"/>
                </a:lnSpc>
              </a:pPr>
              <a:r>
                <a:rPr lang="en-US" sz="3733">
                  <a:solidFill>
                    <a:srgbClr val="000B5D"/>
                  </a:solidFill>
                  <a:latin typeface="Rokkitt Medium"/>
                </a:rPr>
                <a:t>B1.1</a:t>
              </a:r>
            </a:p>
            <a:p>
              <a:pPr algn="ctr">
                <a:lnSpc>
                  <a:spcPts val="4480"/>
                </a:lnSpc>
              </a:pPr>
              <a:r>
                <a:rPr lang="en-US" sz="3733">
                  <a:solidFill>
                    <a:srgbClr val="000B5D"/>
                  </a:solidFill>
                  <a:latin typeface="Rokkitt Medium"/>
                </a:rPr>
                <a:t>TỔNG QUAN</a:t>
              </a:r>
            </a:p>
          </p:txBody>
        </p:sp>
      </p:grpSp>
      <p:sp>
        <p:nvSpPr>
          <p:cNvPr name="Freeform 29" id="29"/>
          <p:cNvSpPr/>
          <p:nvPr/>
        </p:nvSpPr>
        <p:spPr>
          <a:xfrm flipH="false" flipV="false" rot="0">
            <a:off x="8377205" y="2745132"/>
            <a:ext cx="1014930" cy="1123674"/>
          </a:xfrm>
          <a:custGeom>
            <a:avLst/>
            <a:gdLst/>
            <a:ahLst/>
            <a:cxnLst/>
            <a:rect r="r" b="b" t="t" l="l"/>
            <a:pathLst>
              <a:path h="1123674" w="1014930">
                <a:moveTo>
                  <a:pt x="0" y="0"/>
                </a:moveTo>
                <a:lnTo>
                  <a:pt x="1014931" y="0"/>
                </a:lnTo>
                <a:lnTo>
                  <a:pt x="1014931" y="1123675"/>
                </a:lnTo>
                <a:lnTo>
                  <a:pt x="0" y="1123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8338929" y="2706856"/>
            <a:ext cx="1170121" cy="1101588"/>
          </a:xfrm>
          <a:custGeom>
            <a:avLst/>
            <a:gdLst/>
            <a:ahLst/>
            <a:cxnLst/>
            <a:rect r="r" b="b" t="t" l="l"/>
            <a:pathLst>
              <a:path h="1101588" w="1170121">
                <a:moveTo>
                  <a:pt x="0" y="0"/>
                </a:moveTo>
                <a:lnTo>
                  <a:pt x="1170121" y="0"/>
                </a:lnTo>
                <a:lnTo>
                  <a:pt x="1170121" y="1101588"/>
                </a:lnTo>
                <a:lnTo>
                  <a:pt x="0" y="1101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1" id="31"/>
          <p:cNvGrpSpPr/>
          <p:nvPr/>
        </p:nvGrpSpPr>
        <p:grpSpPr>
          <a:xfrm rot="0">
            <a:off x="8431008" y="2798935"/>
            <a:ext cx="1016067" cy="1016069"/>
            <a:chOff x="0" y="0"/>
            <a:chExt cx="1150718" cy="1150721"/>
          </a:xfrm>
        </p:grpSpPr>
        <p:sp>
          <p:nvSpPr>
            <p:cNvPr name="Freeform 32" id="32"/>
            <p:cNvSpPr/>
            <p:nvPr/>
          </p:nvSpPr>
          <p:spPr>
            <a:xfrm flipH="false" flipV="false" rot="0">
              <a:off x="0" y="0"/>
              <a:ext cx="1150620" cy="1150620"/>
            </a:xfrm>
            <a:custGeom>
              <a:avLst/>
              <a:gdLst/>
              <a:ahLst/>
              <a:cxnLst/>
              <a:rect r="r" b="b" t="t" l="l"/>
              <a:pathLst>
                <a:path h="1150620" w="1150620">
                  <a:moveTo>
                    <a:pt x="0" y="575310"/>
                  </a:moveTo>
                  <a:cubicBezTo>
                    <a:pt x="0" y="257556"/>
                    <a:pt x="257556" y="0"/>
                    <a:pt x="575310" y="0"/>
                  </a:cubicBezTo>
                  <a:cubicBezTo>
                    <a:pt x="893064" y="0"/>
                    <a:pt x="1150620" y="257556"/>
                    <a:pt x="1150620" y="575310"/>
                  </a:cubicBezTo>
                  <a:cubicBezTo>
                    <a:pt x="1150620" y="893064"/>
                    <a:pt x="893064" y="1150620"/>
                    <a:pt x="575310" y="1150620"/>
                  </a:cubicBezTo>
                  <a:cubicBezTo>
                    <a:pt x="257556" y="1150620"/>
                    <a:pt x="0" y="893064"/>
                    <a:pt x="0" y="575310"/>
                  </a:cubicBezTo>
                  <a:close/>
                  <a:moveTo>
                    <a:pt x="6604" y="575310"/>
                  </a:moveTo>
                  <a:cubicBezTo>
                    <a:pt x="6604" y="889381"/>
                    <a:pt x="261239" y="1144143"/>
                    <a:pt x="575437" y="1144143"/>
                  </a:cubicBezTo>
                  <a:cubicBezTo>
                    <a:pt x="889635" y="1144143"/>
                    <a:pt x="1144143" y="889508"/>
                    <a:pt x="1144143" y="575310"/>
                  </a:cubicBezTo>
                  <a:cubicBezTo>
                    <a:pt x="1144143" y="261112"/>
                    <a:pt x="889508" y="6604"/>
                    <a:pt x="575310" y="6604"/>
                  </a:cubicBezTo>
                  <a:cubicBezTo>
                    <a:pt x="261112" y="6604"/>
                    <a:pt x="6604" y="261239"/>
                    <a:pt x="6604" y="575310"/>
                  </a:cubicBezTo>
                  <a:close/>
                </a:path>
              </a:pathLst>
            </a:custGeom>
            <a:gradFill rotWithShape="true">
              <a:gsLst>
                <a:gs pos="31000">
                  <a:srgbClr val="25A6FC">
                    <a:alpha val="40000"/>
                  </a:srgbClr>
                </a:gs>
                <a:gs pos="100000">
                  <a:srgbClr val="02F8FF">
                    <a:alpha val="20000"/>
                  </a:srgbClr>
                </a:gs>
              </a:gsLst>
              <a:lin ang="16200000"/>
            </a:gradFill>
          </p:spPr>
        </p:sp>
      </p:grpSp>
      <p:grpSp>
        <p:nvGrpSpPr>
          <p:cNvPr name="Group 33" id="33"/>
          <p:cNvGrpSpPr/>
          <p:nvPr/>
        </p:nvGrpSpPr>
        <p:grpSpPr>
          <a:xfrm rot="0">
            <a:off x="8500508" y="2868434"/>
            <a:ext cx="877070" cy="877071"/>
            <a:chOff x="0" y="0"/>
            <a:chExt cx="993301" cy="993302"/>
          </a:xfrm>
        </p:grpSpPr>
        <p:sp>
          <p:nvSpPr>
            <p:cNvPr name="Freeform 34" id="34"/>
            <p:cNvSpPr/>
            <p:nvPr/>
          </p:nvSpPr>
          <p:spPr>
            <a:xfrm flipH="false" flipV="false" rot="0">
              <a:off x="0" y="0"/>
              <a:ext cx="993267" cy="993267"/>
            </a:xfrm>
            <a:custGeom>
              <a:avLst/>
              <a:gdLst/>
              <a:ahLst/>
              <a:cxnLst/>
              <a:rect r="r" b="b" t="t" l="l"/>
              <a:pathLst>
                <a:path h="993267" w="993267">
                  <a:moveTo>
                    <a:pt x="0" y="496697"/>
                  </a:moveTo>
                  <a:cubicBezTo>
                    <a:pt x="0" y="222377"/>
                    <a:pt x="222377" y="0"/>
                    <a:pt x="496697" y="0"/>
                  </a:cubicBezTo>
                  <a:cubicBezTo>
                    <a:pt x="771017" y="0"/>
                    <a:pt x="993267" y="222377"/>
                    <a:pt x="993267" y="496697"/>
                  </a:cubicBezTo>
                  <a:cubicBezTo>
                    <a:pt x="993267" y="771017"/>
                    <a:pt x="770890" y="993267"/>
                    <a:pt x="496697" y="993267"/>
                  </a:cubicBezTo>
                  <a:cubicBezTo>
                    <a:pt x="222504" y="993267"/>
                    <a:pt x="0" y="770890"/>
                    <a:pt x="0" y="496697"/>
                  </a:cubicBezTo>
                  <a:close/>
                </a:path>
              </a:pathLst>
            </a:custGeom>
            <a:solidFill>
              <a:srgbClr val="000B5D"/>
            </a:solidFill>
          </p:spPr>
        </p:sp>
      </p:grpSp>
      <p:grpSp>
        <p:nvGrpSpPr>
          <p:cNvPr name="Group 35" id="35"/>
          <p:cNvGrpSpPr/>
          <p:nvPr/>
        </p:nvGrpSpPr>
        <p:grpSpPr>
          <a:xfrm rot="0">
            <a:off x="7652982" y="3021256"/>
            <a:ext cx="413793" cy="413793"/>
            <a:chOff x="0" y="0"/>
            <a:chExt cx="468630" cy="468630"/>
          </a:xfrm>
        </p:grpSpPr>
        <p:sp>
          <p:nvSpPr>
            <p:cNvPr name="Freeform 36" id="36"/>
            <p:cNvSpPr/>
            <p:nvPr/>
          </p:nvSpPr>
          <p:spPr>
            <a:xfrm flipH="false" flipV="false" rot="0">
              <a:off x="0" y="0"/>
              <a:ext cx="468630" cy="468630"/>
            </a:xfrm>
            <a:custGeom>
              <a:avLst/>
              <a:gdLst/>
              <a:ahLst/>
              <a:cxnLst/>
              <a:rect r="r" b="b" t="t" l="l"/>
              <a:pathLst>
                <a:path h="468630" w="468630">
                  <a:moveTo>
                    <a:pt x="0" y="0"/>
                  </a:moveTo>
                  <a:lnTo>
                    <a:pt x="234315" y="0"/>
                  </a:lnTo>
                  <a:lnTo>
                    <a:pt x="468630" y="234315"/>
                  </a:lnTo>
                  <a:lnTo>
                    <a:pt x="234315" y="468630"/>
                  </a:lnTo>
                  <a:lnTo>
                    <a:pt x="0" y="468630"/>
                  </a:lnTo>
                  <a:lnTo>
                    <a:pt x="234315" y="234315"/>
                  </a:lnTo>
                  <a:close/>
                </a:path>
              </a:pathLst>
            </a:custGeom>
            <a:solidFill>
              <a:srgbClr val="000B5D"/>
            </a:solidFill>
          </p:spPr>
        </p:sp>
      </p:grpSp>
      <p:sp>
        <p:nvSpPr>
          <p:cNvPr name="Freeform 37" id="37"/>
          <p:cNvSpPr/>
          <p:nvPr/>
        </p:nvSpPr>
        <p:spPr>
          <a:xfrm flipH="false" flipV="false" rot="0">
            <a:off x="8550538" y="2798935"/>
            <a:ext cx="777007" cy="862144"/>
          </a:xfrm>
          <a:custGeom>
            <a:avLst/>
            <a:gdLst/>
            <a:ahLst/>
            <a:cxnLst/>
            <a:rect r="r" b="b" t="t" l="l"/>
            <a:pathLst>
              <a:path h="862144" w="777007">
                <a:moveTo>
                  <a:pt x="0" y="0"/>
                </a:moveTo>
                <a:lnTo>
                  <a:pt x="777007" y="0"/>
                </a:lnTo>
                <a:lnTo>
                  <a:pt x="777007" y="862144"/>
                </a:lnTo>
                <a:lnTo>
                  <a:pt x="0" y="8621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8" id="38"/>
          <p:cNvSpPr/>
          <p:nvPr/>
        </p:nvSpPr>
        <p:spPr>
          <a:xfrm flipH="false" flipV="false" rot="0">
            <a:off x="8500508" y="4996696"/>
            <a:ext cx="901678" cy="901678"/>
          </a:xfrm>
          <a:custGeom>
            <a:avLst/>
            <a:gdLst/>
            <a:ahLst/>
            <a:cxnLst/>
            <a:rect r="r" b="b" t="t" l="l"/>
            <a:pathLst>
              <a:path h="901678" w="901678">
                <a:moveTo>
                  <a:pt x="0" y="0"/>
                </a:moveTo>
                <a:lnTo>
                  <a:pt x="901678" y="0"/>
                </a:lnTo>
                <a:lnTo>
                  <a:pt x="901678" y="901678"/>
                </a:lnTo>
                <a:lnTo>
                  <a:pt x="0" y="90167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9" id="39"/>
          <p:cNvSpPr/>
          <p:nvPr/>
        </p:nvSpPr>
        <p:spPr>
          <a:xfrm flipH="false" flipV="false" rot="0">
            <a:off x="8537350" y="7183149"/>
            <a:ext cx="773278" cy="773278"/>
          </a:xfrm>
          <a:custGeom>
            <a:avLst/>
            <a:gdLst/>
            <a:ahLst/>
            <a:cxnLst/>
            <a:rect r="r" b="b" t="t" l="l"/>
            <a:pathLst>
              <a:path h="773278" w="773278">
                <a:moveTo>
                  <a:pt x="0" y="0"/>
                </a:moveTo>
                <a:lnTo>
                  <a:pt x="773279" y="0"/>
                </a:lnTo>
                <a:lnTo>
                  <a:pt x="773279" y="773279"/>
                </a:lnTo>
                <a:lnTo>
                  <a:pt x="0" y="77327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40" id="40"/>
          <p:cNvSpPr txBox="true"/>
          <p:nvPr/>
        </p:nvSpPr>
        <p:spPr>
          <a:xfrm rot="0">
            <a:off x="5871254" y="1018482"/>
            <a:ext cx="7912763" cy="855208"/>
          </a:xfrm>
          <a:prstGeom prst="rect">
            <a:avLst/>
          </a:prstGeom>
        </p:spPr>
        <p:txBody>
          <a:bodyPr anchor="t" rtlCol="false" tIns="0" lIns="0" bIns="0" rIns="0">
            <a:spAutoFit/>
          </a:bodyPr>
          <a:lstStyle/>
          <a:p>
            <a:pPr algn="l">
              <a:lnSpc>
                <a:spcPts val="6937"/>
              </a:lnSpc>
            </a:pPr>
            <a:r>
              <a:rPr lang="en-US" sz="4955">
                <a:solidFill>
                  <a:srgbClr val="000B5D"/>
                </a:solidFill>
                <a:latin typeface="Rokkitt Semi-Bold"/>
              </a:rPr>
              <a:t>B1. GIỚI THIỆU VỀ ĐỀ TÀI</a:t>
            </a:r>
          </a:p>
        </p:txBody>
      </p:sp>
      <p:sp>
        <p:nvSpPr>
          <p:cNvPr name="TextBox 41" id="41"/>
          <p:cNvSpPr txBox="true"/>
          <p:nvPr/>
        </p:nvSpPr>
        <p:spPr>
          <a:xfrm rot="0">
            <a:off x="10268455" y="2910036"/>
            <a:ext cx="3944915" cy="626290"/>
          </a:xfrm>
          <a:prstGeom prst="rect">
            <a:avLst/>
          </a:prstGeom>
        </p:spPr>
        <p:txBody>
          <a:bodyPr anchor="t" rtlCol="false" tIns="0" lIns="0" bIns="0" rIns="0">
            <a:spAutoFit/>
          </a:bodyPr>
          <a:lstStyle/>
          <a:p>
            <a:pPr algn="l">
              <a:lnSpc>
                <a:spcPts val="4874"/>
              </a:lnSpc>
            </a:pPr>
            <a:r>
              <a:rPr lang="en-US" sz="4061">
                <a:solidFill>
                  <a:srgbClr val="000B5D"/>
                </a:solidFill>
                <a:latin typeface="Rokkitt Medium"/>
              </a:rPr>
              <a:t>Ý tưởng đề tài</a:t>
            </a:r>
          </a:p>
        </p:txBody>
      </p:sp>
      <p:sp>
        <p:nvSpPr>
          <p:cNvPr name="TextBox 42" id="42"/>
          <p:cNvSpPr txBox="true"/>
          <p:nvPr/>
        </p:nvSpPr>
        <p:spPr>
          <a:xfrm rot="0">
            <a:off x="10237955" y="5272084"/>
            <a:ext cx="5900618" cy="626290"/>
          </a:xfrm>
          <a:prstGeom prst="rect">
            <a:avLst/>
          </a:prstGeom>
        </p:spPr>
        <p:txBody>
          <a:bodyPr anchor="t" rtlCol="false" tIns="0" lIns="0" bIns="0" rIns="0">
            <a:spAutoFit/>
          </a:bodyPr>
          <a:lstStyle/>
          <a:p>
            <a:pPr algn="l">
              <a:lnSpc>
                <a:spcPts val="4874"/>
              </a:lnSpc>
            </a:pPr>
            <a:r>
              <a:rPr lang="en-US" sz="4061">
                <a:solidFill>
                  <a:srgbClr val="000B5D"/>
                </a:solidFill>
                <a:latin typeface="Rokkitt Medium"/>
              </a:rPr>
              <a:t>Tính cấp thiết của đề tài</a:t>
            </a:r>
          </a:p>
        </p:txBody>
      </p:sp>
      <p:sp>
        <p:nvSpPr>
          <p:cNvPr name="TextBox 43" id="43"/>
          <p:cNvSpPr txBox="true"/>
          <p:nvPr/>
        </p:nvSpPr>
        <p:spPr>
          <a:xfrm rot="0">
            <a:off x="10237956" y="7475222"/>
            <a:ext cx="5077603" cy="626290"/>
          </a:xfrm>
          <a:prstGeom prst="rect">
            <a:avLst/>
          </a:prstGeom>
        </p:spPr>
        <p:txBody>
          <a:bodyPr anchor="t" rtlCol="false" tIns="0" lIns="0" bIns="0" rIns="0">
            <a:spAutoFit/>
          </a:bodyPr>
          <a:lstStyle/>
          <a:p>
            <a:pPr algn="l">
              <a:lnSpc>
                <a:spcPts val="4874"/>
              </a:lnSpc>
            </a:pPr>
            <a:r>
              <a:rPr lang="en-US" sz="4061">
                <a:solidFill>
                  <a:srgbClr val="000B5D"/>
                </a:solidFill>
                <a:latin typeface="Rokkitt Medium"/>
              </a:rPr>
              <a:t>Tính mới của đề tài</a:t>
            </a:r>
          </a:p>
        </p:txBody>
      </p:sp>
      <p:sp>
        <p:nvSpPr>
          <p:cNvPr name="TextBox 44" id="44"/>
          <p:cNvSpPr txBox="true"/>
          <p:nvPr/>
        </p:nvSpPr>
        <p:spPr>
          <a:xfrm rot="0">
            <a:off x="18070116" y="9772650"/>
            <a:ext cx="2178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120016" y="2926215"/>
            <a:ext cx="3940583" cy="5246370"/>
            <a:chOff x="0" y="0"/>
            <a:chExt cx="3663950" cy="4878070"/>
          </a:xfrm>
        </p:grpSpPr>
        <p:sp>
          <p:nvSpPr>
            <p:cNvPr name="Freeform 3" id="3" descr="Gắn liền với con số 13, bên trong đại bản doanh của Tập đoàn FPT có gì đặc  biệt?"/>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0" t="-239" r="-114978" b="-239"/>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B5D"/>
            </a:solidFill>
          </p:spPr>
        </p:sp>
      </p:grpSp>
      <p:sp>
        <p:nvSpPr>
          <p:cNvPr name="Freeform 5" id="5"/>
          <p:cNvSpPr/>
          <p:nvPr/>
        </p:nvSpPr>
        <p:spPr>
          <a:xfrm flipH="false" flipV="false" rot="0">
            <a:off x="14120016" y="8216263"/>
            <a:ext cx="3940583" cy="346443"/>
          </a:xfrm>
          <a:custGeom>
            <a:avLst/>
            <a:gdLst/>
            <a:ahLst/>
            <a:cxnLst/>
            <a:rect r="r" b="b" t="t" l="l"/>
            <a:pathLst>
              <a:path h="346443" w="3940583">
                <a:moveTo>
                  <a:pt x="0" y="0"/>
                </a:moveTo>
                <a:lnTo>
                  <a:pt x="3940583" y="0"/>
                </a:lnTo>
                <a:lnTo>
                  <a:pt x="3940583" y="346443"/>
                </a:lnTo>
                <a:lnTo>
                  <a:pt x="0" y="3464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614769" y="838948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6887969" y="-8688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88645" y="-2048917"/>
            <a:ext cx="5520044" cy="3795030"/>
          </a:xfrm>
          <a:custGeom>
            <a:avLst/>
            <a:gdLst/>
            <a:ahLst/>
            <a:cxnLst/>
            <a:rect r="r" b="b" t="t" l="l"/>
            <a:pathLst>
              <a:path h="3795030" w="5520044">
                <a:moveTo>
                  <a:pt x="0" y="0"/>
                </a:moveTo>
                <a:lnTo>
                  <a:pt x="5520045" y="0"/>
                </a:lnTo>
                <a:lnTo>
                  <a:pt x="5520045"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277734" y="8389485"/>
            <a:ext cx="5520044" cy="3795030"/>
          </a:xfrm>
          <a:custGeom>
            <a:avLst/>
            <a:gdLst/>
            <a:ahLst/>
            <a:cxnLst/>
            <a:rect r="r" b="b" t="t" l="l"/>
            <a:pathLst>
              <a:path h="3795030" w="5520044">
                <a:moveTo>
                  <a:pt x="0" y="0"/>
                </a:moveTo>
                <a:lnTo>
                  <a:pt x="5520045" y="0"/>
                </a:lnTo>
                <a:lnTo>
                  <a:pt x="5520045"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441963" y="574743"/>
            <a:ext cx="7912763" cy="812663"/>
          </a:xfrm>
          <a:prstGeom prst="rect">
            <a:avLst/>
          </a:prstGeom>
        </p:spPr>
        <p:txBody>
          <a:bodyPr anchor="t" rtlCol="false" tIns="0" lIns="0" bIns="0" rIns="0">
            <a:spAutoFit/>
          </a:bodyPr>
          <a:lstStyle/>
          <a:p>
            <a:pPr algn="l">
              <a:lnSpc>
                <a:spcPts val="6657"/>
              </a:lnSpc>
            </a:pPr>
            <a:r>
              <a:rPr lang="en-US" sz="4755">
                <a:solidFill>
                  <a:srgbClr val="000B5D"/>
                </a:solidFill>
                <a:latin typeface="Rokkitt Semi-Bold"/>
              </a:rPr>
              <a:t>B1.1.1 Ý tưởng về đề tài</a:t>
            </a:r>
          </a:p>
        </p:txBody>
      </p:sp>
      <p:sp>
        <p:nvSpPr>
          <p:cNvPr name="TextBox 11" id="11"/>
          <p:cNvSpPr txBox="true"/>
          <p:nvPr/>
        </p:nvSpPr>
        <p:spPr>
          <a:xfrm rot="0">
            <a:off x="293365" y="2624888"/>
            <a:ext cx="13321404" cy="5547697"/>
          </a:xfrm>
          <a:prstGeom prst="rect">
            <a:avLst/>
          </a:prstGeom>
        </p:spPr>
        <p:txBody>
          <a:bodyPr anchor="t" rtlCol="false" tIns="0" lIns="0" bIns="0" rIns="0">
            <a:spAutoFit/>
          </a:bodyPr>
          <a:lstStyle/>
          <a:p>
            <a:pPr algn="just">
              <a:lnSpc>
                <a:spcPts val="5546"/>
              </a:lnSpc>
            </a:pPr>
            <a:r>
              <a:rPr lang="en-US" sz="3961">
                <a:solidFill>
                  <a:srgbClr val="000B5D"/>
                </a:solidFill>
                <a:latin typeface="Rokkitt"/>
              </a:rPr>
              <a:t>Công ty TNHH MTV Viễn thông Quốc tế FPT Hồ Chí Minh có:</a:t>
            </a:r>
          </a:p>
          <a:p>
            <a:pPr algn="just">
              <a:lnSpc>
                <a:spcPts val="5546"/>
              </a:lnSpc>
            </a:pPr>
            <a:r>
              <a:rPr lang="en-US" sz="3961">
                <a:solidFill>
                  <a:srgbClr val="000B5D"/>
                </a:solidFill>
                <a:latin typeface="Rokkitt"/>
              </a:rPr>
              <a:t>+ Nền tảng và kỹ thuật hiện đại trong lĩnh vực Công nghệ thông tin, giúp dễ dàng tích hợp và triển khai các giải pháp chấm điểm tín dụng mới.</a:t>
            </a:r>
          </a:p>
          <a:p>
            <a:pPr algn="just">
              <a:lnSpc>
                <a:spcPts val="5546"/>
              </a:lnSpc>
            </a:pPr>
            <a:r>
              <a:rPr lang="en-US" sz="3961">
                <a:solidFill>
                  <a:srgbClr val="000B5D"/>
                </a:solidFill>
                <a:latin typeface="Rokkitt"/>
              </a:rPr>
              <a:t>+ Với những dịch vụ có giá thành cao, có một số khách hàng có nhu cầu sử dụng nhưng không có khả năng thanh toán ngay lập tức toàn bộ số tiền mua hàng. </a:t>
            </a:r>
          </a:p>
          <a:p>
            <a:pPr algn="just">
              <a:lnSpc>
                <a:spcPts val="5546"/>
              </a:lnSpc>
            </a:pPr>
          </a:p>
        </p:txBody>
      </p:sp>
      <p:sp>
        <p:nvSpPr>
          <p:cNvPr name="TextBox 12" id="12"/>
          <p:cNvSpPr txBox="true"/>
          <p:nvPr/>
        </p:nvSpPr>
        <p:spPr>
          <a:xfrm rot="0">
            <a:off x="18070116" y="9772650"/>
            <a:ext cx="217884" cy="514350"/>
          </a:xfrm>
          <a:prstGeom prst="rect">
            <a:avLst/>
          </a:prstGeom>
        </p:spPr>
        <p:txBody>
          <a:bodyPr anchor="t" rtlCol="false" tIns="0" lIns="0" bIns="0" rIns="0">
            <a:spAutoFit/>
          </a:bodyPr>
          <a:lstStyle/>
          <a:p>
            <a:pPr algn="ctr">
              <a:lnSpc>
                <a:spcPts val="4200"/>
              </a:lnSpc>
            </a:pPr>
            <a:r>
              <a:rPr lang="en-US" sz="3000">
                <a:solidFill>
                  <a:srgbClr val="000000"/>
                </a:solidFill>
                <a:latin typeface="Noto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DAGDksJClxk</dc:identifier>
  <dcterms:modified xsi:type="dcterms:W3CDTF">2011-08-01T06:04:30Z</dcterms:modified>
  <cp:revision>1</cp:revision>
  <dc:title>IE101</dc:title>
</cp:coreProperties>
</file>